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515" r:id="rId5"/>
    <p:sldId id="513" r:id="rId6"/>
    <p:sldId id="313" r:id="rId7"/>
    <p:sldId id="434" r:id="rId8"/>
    <p:sldId id="342" r:id="rId9"/>
    <p:sldId id="343" r:id="rId10"/>
    <p:sldId id="435" r:id="rId11"/>
    <p:sldId id="500" r:id="rId12"/>
    <p:sldId id="493" r:id="rId13"/>
    <p:sldId id="503" r:id="rId14"/>
    <p:sldId id="436" r:id="rId15"/>
    <p:sldId id="502" r:id="rId16"/>
    <p:sldId id="501" r:id="rId17"/>
    <p:sldId id="504" r:id="rId18"/>
    <p:sldId id="505" r:id="rId19"/>
    <p:sldId id="514" r:id="rId20"/>
    <p:sldId id="506" r:id="rId21"/>
    <p:sldId id="438" r:id="rId22"/>
    <p:sldId id="507" r:id="rId23"/>
  </p:sldIdLst>
  <p:sldSz cx="12192000" cy="6858000"/>
  <p:notesSz cx="7099300" cy="10234613"/>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Brand" initials="RB [2]" lastIdx="0" clrIdx="0">
    <p:extLst>
      <p:ext uri="{19B8F6BF-5375-455C-9EA6-DF929625EA0E}">
        <p15:presenceInfo xmlns:p15="http://schemas.microsoft.com/office/powerpoint/2012/main" userId="S::Richard.Brand@winchester.anglican.org::115badc5-2d74-40cf-9bce-406a48bcb1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B4B98B0-60AC-42C2-AFA5-B58CD77FA1E5}" styleName="Light Style 1 - Accent 1">
    <a:wholeTbl>
      <a:tcTxStyle>
        <a:fontRef idx="minor"/>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85"/>
    <p:restoredTop sz="39835" autoAdjust="0"/>
  </p:normalViewPr>
  <p:slideViewPr>
    <p:cSldViewPr snapToGrid="0" snapToObjects="1">
      <p:cViewPr varScale="1">
        <p:scale>
          <a:sx n="32" d="100"/>
          <a:sy n="32" d="100"/>
        </p:scale>
        <p:origin x="2534" y="34"/>
      </p:cViewPr>
      <p:guideLst/>
    </p:cSldViewPr>
  </p:slideViewPr>
  <p:notesTextViewPr>
    <p:cViewPr>
      <p:scale>
        <a:sx n="1" d="1"/>
        <a:sy n="1" d="1"/>
      </p:scale>
      <p:origin x="0" y="0"/>
    </p:cViewPr>
  </p:notesTextViewPr>
  <p:sorterViewPr>
    <p:cViewPr varScale="1">
      <p:scale>
        <a:sx n="100" d="100"/>
        <a:sy n="100" d="100"/>
      </p:scale>
      <p:origin x="0" y="-5532"/>
    </p:cViewPr>
  </p:sorterViewPr>
  <p:notesViewPr>
    <p:cSldViewPr snapToGrid="0" snapToObjects="1">
      <p:cViewPr varScale="1">
        <p:scale>
          <a:sx n="80" d="100"/>
          <a:sy n="80" d="100"/>
        </p:scale>
        <p:origin x="304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iocese-fs-01\Departments\Winchester\Common%20Mission%20Fund%20Administration\1.%202019%20Process\3.%20Mailings\Porch%20Card%20Workbook.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maundrell\Downloads\2021_return_of_parish_finance_data%20(2).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33053827285767"/>
          <c:y val="0.11730650812387466"/>
          <c:w val="0.50762361288070679"/>
          <c:h val="0.64080888032913208"/>
        </c:manualLayout>
      </c:layout>
      <c:doughnutChart>
        <c:varyColors val="1"/>
        <c:dLbls>
          <c:showLegendKey val="0"/>
          <c:showVal val="0"/>
          <c:showCatName val="0"/>
          <c:showSerName val="0"/>
          <c:showPercent val="0"/>
          <c:showBubbleSize val="0"/>
          <c:showLeaderLines val="0"/>
        </c:dLbls>
        <c:firstSliceAng val="0"/>
        <c:holeSize val="0"/>
      </c:doughnutChart>
      <c:spPr>
        <a:noFill/>
        <a:ln>
          <a:noFill/>
        </a:ln>
        <a:effectLst/>
      </c:spPr>
    </c:plotArea>
    <c:legend>
      <c:legendPos val="b"/>
      <c:layout>
        <c:manualLayout>
          <c:xMode val="edge"/>
          <c:yMode val="edge"/>
          <c:x val="0"/>
          <c:y val="0.81860285997390747"/>
          <c:w val="1"/>
          <c:h val="0.10815706104040146"/>
        </c:manualLayout>
      </c:layout>
      <c:overlay val="0"/>
      <c:spPr>
        <a:solidFill>
          <a:schemeClr val="lt1">
            <a:alpha val="78000"/>
          </a:schemeClr>
        </a:solidFill>
        <a:ln>
          <a:noFill/>
        </a:ln>
        <a:effectLst/>
      </c:spPr>
      <c:txPr>
        <a:bodyPr rot="0" spcFirstLastPara="1" vertOverflow="ellipsis" vert="horz" wrap="square" anchor="ctr" anchorCtr="1"/>
        <a:lstStyle/>
        <a:p>
          <a:pPr>
            <a:defRPr sz="2400" b="0" i="0" u="none" strike="noStrike" kern="1200" baseline="0" smtId="4294967295">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'[2021_return_of_parish_finance_data (2).csv]2021_return_of_parish_finance_d'!$E$1</c:f>
              <c:strCache>
                <c:ptCount val="1"/>
                <c:pt idx="0">
                  <c:v>Average Gift per Person per Week</c:v>
                </c:pt>
              </c:strCache>
            </c:strRef>
          </c:tx>
          <c:spPr>
            <a:ln w="19050" cap="rnd">
              <a:noFill/>
              <a:round/>
            </a:ln>
            <a:effectLst/>
          </c:spPr>
          <c:marker>
            <c:symbol val="circle"/>
            <c:size val="6"/>
            <c:spPr>
              <a:solidFill>
                <a:srgbClr val="C00000"/>
              </a:solidFill>
              <a:ln w="9525">
                <a:noFill/>
              </a:ln>
              <a:effectLst/>
            </c:spPr>
          </c:marker>
          <c:yVal>
            <c:numRef>
              <c:f>'[2021_return_of_parish_finance_data (2).csv]2021_return_of_parish_finance_d'!$E$2:$E$244</c:f>
              <c:numCache>
                <c:formatCode>_("£"* #,##0.00_);_("£"* \(#,##0.00\);_("£"* "-"??_);_(@_)</c:formatCode>
                <c:ptCount val="243"/>
                <c:pt idx="0">
                  <c:v>13.212179487179499</c:v>
                </c:pt>
                <c:pt idx="1">
                  <c:v>9.3763736263736295</c:v>
                </c:pt>
                <c:pt idx="2">
                  <c:v>9.2650727650727696</c:v>
                </c:pt>
                <c:pt idx="3">
                  <c:v>10.4798076923077</c:v>
                </c:pt>
                <c:pt idx="4">
                  <c:v>12.2092215013902</c:v>
                </c:pt>
                <c:pt idx="5">
                  <c:v>24.388461538461499</c:v>
                </c:pt>
                <c:pt idx="6">
                  <c:v>4.9593195266272199</c:v>
                </c:pt>
                <c:pt idx="7">
                  <c:v>36.809615384615398</c:v>
                </c:pt>
                <c:pt idx="8">
                  <c:v>6.3461538461538503</c:v>
                </c:pt>
                <c:pt idx="9">
                  <c:v>16.339574898785401</c:v>
                </c:pt>
                <c:pt idx="10">
                  <c:v>24.878791982665199</c:v>
                </c:pt>
                <c:pt idx="11">
                  <c:v>6.9056776556776596</c:v>
                </c:pt>
                <c:pt idx="12">
                  <c:v>4.0384615384615401</c:v>
                </c:pt>
                <c:pt idx="13">
                  <c:v>9.0237556561085999</c:v>
                </c:pt>
                <c:pt idx="14">
                  <c:v>3.7795857988165702</c:v>
                </c:pt>
                <c:pt idx="15">
                  <c:v>5.9615384615384599</c:v>
                </c:pt>
                <c:pt idx="16">
                  <c:v>8.2361778846153904</c:v>
                </c:pt>
                <c:pt idx="17">
                  <c:v>16.507692307692299</c:v>
                </c:pt>
                <c:pt idx="18">
                  <c:v>11.6095317725753</c:v>
                </c:pt>
                <c:pt idx="19">
                  <c:v>9.6664835164835203</c:v>
                </c:pt>
                <c:pt idx="20">
                  <c:v>15.4330574488802</c:v>
                </c:pt>
                <c:pt idx="21">
                  <c:v>11.2435897435897</c:v>
                </c:pt>
                <c:pt idx="22">
                  <c:v>11.252403846153801</c:v>
                </c:pt>
                <c:pt idx="23">
                  <c:v>13.083791208791199</c:v>
                </c:pt>
                <c:pt idx="24">
                  <c:v>7.7894230769230797</c:v>
                </c:pt>
                <c:pt idx="25">
                  <c:v>24.631513647642699</c:v>
                </c:pt>
                <c:pt idx="26">
                  <c:v>10.719387755102</c:v>
                </c:pt>
                <c:pt idx="27">
                  <c:v>16.479603729603699</c:v>
                </c:pt>
                <c:pt idx="28">
                  <c:v>36.002968508002098</c:v>
                </c:pt>
                <c:pt idx="29">
                  <c:v>6.3968531468531502</c:v>
                </c:pt>
                <c:pt idx="30">
                  <c:v>11.1703296703297</c:v>
                </c:pt>
                <c:pt idx="31">
                  <c:v>11.531882591093099</c:v>
                </c:pt>
                <c:pt idx="32">
                  <c:v>4.7538461538461503</c:v>
                </c:pt>
                <c:pt idx="33">
                  <c:v>22.0319055944056</c:v>
                </c:pt>
                <c:pt idx="34">
                  <c:v>12.091959901800299</c:v>
                </c:pt>
                <c:pt idx="35">
                  <c:v>10.876373626373599</c:v>
                </c:pt>
                <c:pt idx="36">
                  <c:v>10.9584367245658</c:v>
                </c:pt>
                <c:pt idx="37">
                  <c:v>14.684389140271501</c:v>
                </c:pt>
                <c:pt idx="38">
                  <c:v>9.9747596153846203</c:v>
                </c:pt>
                <c:pt idx="39">
                  <c:v>11.2420814479638</c:v>
                </c:pt>
                <c:pt idx="40">
                  <c:v>16.172027972028001</c:v>
                </c:pt>
                <c:pt idx="41">
                  <c:v>11.3138461538462</c:v>
                </c:pt>
                <c:pt idx="42">
                  <c:v>6.3060897435897401</c:v>
                </c:pt>
                <c:pt idx="43">
                  <c:v>23.542166549047302</c:v>
                </c:pt>
                <c:pt idx="44">
                  <c:v>8.8704453441295499</c:v>
                </c:pt>
                <c:pt idx="45">
                  <c:v>12.0123626373626</c:v>
                </c:pt>
                <c:pt idx="46">
                  <c:v>15.462412587412601</c:v>
                </c:pt>
                <c:pt idx="47">
                  <c:v>16.209816303099899</c:v>
                </c:pt>
                <c:pt idx="48">
                  <c:v>7.1137042569081403</c:v>
                </c:pt>
                <c:pt idx="49">
                  <c:v>12.211538461538501</c:v>
                </c:pt>
                <c:pt idx="50">
                  <c:v>24.804298642533901</c:v>
                </c:pt>
                <c:pt idx="51">
                  <c:v>24.480769230769202</c:v>
                </c:pt>
                <c:pt idx="52">
                  <c:v>8.9142011834319508</c:v>
                </c:pt>
                <c:pt idx="53">
                  <c:v>10.1185897435897</c:v>
                </c:pt>
                <c:pt idx="54">
                  <c:v>17.5</c:v>
                </c:pt>
                <c:pt idx="55">
                  <c:v>6.2526075619296</c:v>
                </c:pt>
                <c:pt idx="56">
                  <c:v>6.8498168498168504</c:v>
                </c:pt>
                <c:pt idx="57">
                  <c:v>15.265109890109899</c:v>
                </c:pt>
                <c:pt idx="58">
                  <c:v>10.532967032967001</c:v>
                </c:pt>
                <c:pt idx="59">
                  <c:v>13.15625</c:v>
                </c:pt>
                <c:pt idx="60">
                  <c:v>88.173076923076906</c:v>
                </c:pt>
                <c:pt idx="61">
                  <c:v>17.098901098901099</c:v>
                </c:pt>
                <c:pt idx="62">
                  <c:v>7.2390109890109899</c:v>
                </c:pt>
                <c:pt idx="63">
                  <c:v>11.7397435897436</c:v>
                </c:pt>
                <c:pt idx="64">
                  <c:v>6.4397993311036803</c:v>
                </c:pt>
                <c:pt idx="65">
                  <c:v>4.7610722610722602</c:v>
                </c:pt>
                <c:pt idx="66">
                  <c:v>17.322115384615401</c:v>
                </c:pt>
                <c:pt idx="67">
                  <c:v>14.538461538461499</c:v>
                </c:pt>
                <c:pt idx="68">
                  <c:v>22.289903846153798</c:v>
                </c:pt>
                <c:pt idx="69">
                  <c:v>8.3502024291497996</c:v>
                </c:pt>
                <c:pt idx="70">
                  <c:v>6.4496336996336998</c:v>
                </c:pt>
                <c:pt idx="71">
                  <c:v>19.366666666666699</c:v>
                </c:pt>
                <c:pt idx="72">
                  <c:v>19.861538461538501</c:v>
                </c:pt>
                <c:pt idx="73">
                  <c:v>6.1397748592870496</c:v>
                </c:pt>
                <c:pt idx="74">
                  <c:v>3.8624999999999998</c:v>
                </c:pt>
                <c:pt idx="75">
                  <c:v>16.001923076923099</c:v>
                </c:pt>
                <c:pt idx="76">
                  <c:v>13.2184418145957</c:v>
                </c:pt>
                <c:pt idx="77">
                  <c:v>23.479487179487201</c:v>
                </c:pt>
                <c:pt idx="78">
                  <c:v>7.2275641025641004</c:v>
                </c:pt>
                <c:pt idx="79">
                  <c:v>15.371243990384601</c:v>
                </c:pt>
                <c:pt idx="80">
                  <c:v>19.383952254641901</c:v>
                </c:pt>
                <c:pt idx="81">
                  <c:v>6.8826923076923103</c:v>
                </c:pt>
                <c:pt idx="82">
                  <c:v>14.0352564102564</c:v>
                </c:pt>
                <c:pt idx="83">
                  <c:v>10.7937062937063</c:v>
                </c:pt>
                <c:pt idx="84">
                  <c:v>15.584134615384601</c:v>
                </c:pt>
                <c:pt idx="85">
                  <c:v>6.1538461538461497</c:v>
                </c:pt>
                <c:pt idx="86">
                  <c:v>18.412955465587</c:v>
                </c:pt>
                <c:pt idx="87">
                  <c:v>8.7854251012145692</c:v>
                </c:pt>
                <c:pt idx="88">
                  <c:v>4.0149572649572596</c:v>
                </c:pt>
                <c:pt idx="89">
                  <c:v>5.3325320512820502</c:v>
                </c:pt>
                <c:pt idx="90">
                  <c:v>7.375</c:v>
                </c:pt>
                <c:pt idx="91">
                  <c:v>19.517628205128201</c:v>
                </c:pt>
                <c:pt idx="92">
                  <c:v>13.8581730769231</c:v>
                </c:pt>
                <c:pt idx="93">
                  <c:v>8.0886752136752094</c:v>
                </c:pt>
                <c:pt idx="94">
                  <c:v>19.168032786885199</c:v>
                </c:pt>
                <c:pt idx="95">
                  <c:v>6.7829670329670302</c:v>
                </c:pt>
                <c:pt idx="96">
                  <c:v>22.518332135154601</c:v>
                </c:pt>
                <c:pt idx="97">
                  <c:v>12.213210702341099</c:v>
                </c:pt>
                <c:pt idx="98">
                  <c:v>26.308894230769202</c:v>
                </c:pt>
                <c:pt idx="99">
                  <c:v>11.088235294117601</c:v>
                </c:pt>
                <c:pt idx="100">
                  <c:v>12.535425101214599</c:v>
                </c:pt>
                <c:pt idx="101">
                  <c:v>24.250630517024</c:v>
                </c:pt>
                <c:pt idx="102">
                  <c:v>9.1401098901098905</c:v>
                </c:pt>
                <c:pt idx="103">
                  <c:v>17.2849248452697</c:v>
                </c:pt>
                <c:pt idx="104">
                  <c:v>17.5461538461538</c:v>
                </c:pt>
                <c:pt idx="105">
                  <c:v>8.5576923076923102</c:v>
                </c:pt>
                <c:pt idx="106">
                  <c:v>16.491923076923101</c:v>
                </c:pt>
                <c:pt idx="107">
                  <c:v>9.6284119106699695</c:v>
                </c:pt>
                <c:pt idx="108">
                  <c:v>4.5103550295858001</c:v>
                </c:pt>
                <c:pt idx="109">
                  <c:v>13.2091715976331</c:v>
                </c:pt>
                <c:pt idx="110">
                  <c:v>35.069230769230799</c:v>
                </c:pt>
                <c:pt idx="111">
                  <c:v>48.831730769230802</c:v>
                </c:pt>
                <c:pt idx="112">
                  <c:v>10.2362637362637</c:v>
                </c:pt>
                <c:pt idx="113">
                  <c:v>11.44375</c:v>
                </c:pt>
                <c:pt idx="114">
                  <c:v>6.1642011834319499</c:v>
                </c:pt>
                <c:pt idx="115">
                  <c:v>13.633677298311399</c:v>
                </c:pt>
                <c:pt idx="116">
                  <c:v>29.7199606962381</c:v>
                </c:pt>
                <c:pt idx="117">
                  <c:v>10.8153846153846</c:v>
                </c:pt>
                <c:pt idx="118">
                  <c:v>10.439560439560401</c:v>
                </c:pt>
                <c:pt idx="119">
                  <c:v>6.7229567307692299</c:v>
                </c:pt>
                <c:pt idx="120">
                  <c:v>11.908488063660499</c:v>
                </c:pt>
                <c:pt idx="121">
                  <c:v>7.2168803418803398</c:v>
                </c:pt>
                <c:pt idx="122">
                  <c:v>9.0045248868778298</c:v>
                </c:pt>
                <c:pt idx="123">
                  <c:v>7.1442307692307701</c:v>
                </c:pt>
                <c:pt idx="124">
                  <c:v>10.556891025641001</c:v>
                </c:pt>
                <c:pt idx="125">
                  <c:v>9.8974358974358996</c:v>
                </c:pt>
                <c:pt idx="126">
                  <c:v>14.538461538461499</c:v>
                </c:pt>
                <c:pt idx="127">
                  <c:v>16.603966346153801</c:v>
                </c:pt>
                <c:pt idx="128">
                  <c:v>9.3879310344827598</c:v>
                </c:pt>
                <c:pt idx="129">
                  <c:v>5.4651442307692299</c:v>
                </c:pt>
                <c:pt idx="130">
                  <c:v>11.0307692307692</c:v>
                </c:pt>
                <c:pt idx="131">
                  <c:v>12.7096153846154</c:v>
                </c:pt>
                <c:pt idx="132">
                  <c:v>11.239510489510501</c:v>
                </c:pt>
                <c:pt idx="133">
                  <c:v>13.913164155432201</c:v>
                </c:pt>
                <c:pt idx="134">
                  <c:v>8.8306754221388406</c:v>
                </c:pt>
                <c:pt idx="135">
                  <c:v>14.7252747252747</c:v>
                </c:pt>
                <c:pt idx="136">
                  <c:v>21.095317725752501</c:v>
                </c:pt>
                <c:pt idx="137">
                  <c:v>16.0392628205128</c:v>
                </c:pt>
                <c:pt idx="138">
                  <c:v>16.422258592471401</c:v>
                </c:pt>
                <c:pt idx="139">
                  <c:v>25.581730769230798</c:v>
                </c:pt>
                <c:pt idx="140">
                  <c:v>9.6107226107226094</c:v>
                </c:pt>
                <c:pt idx="141">
                  <c:v>23.058431952662701</c:v>
                </c:pt>
                <c:pt idx="142">
                  <c:v>28.206666666666699</c:v>
                </c:pt>
                <c:pt idx="143">
                  <c:v>22.280858676207501</c:v>
                </c:pt>
                <c:pt idx="144">
                  <c:v>21.2083333333333</c:v>
                </c:pt>
                <c:pt idx="145">
                  <c:v>6.5985576923076898</c:v>
                </c:pt>
                <c:pt idx="146">
                  <c:v>10.8775303643725</c:v>
                </c:pt>
                <c:pt idx="147">
                  <c:v>7.8261538461538498</c:v>
                </c:pt>
                <c:pt idx="148">
                  <c:v>9.7226720647773295</c:v>
                </c:pt>
                <c:pt idx="149">
                  <c:v>9.6149754500818307</c:v>
                </c:pt>
                <c:pt idx="150">
                  <c:v>11.6183431952663</c:v>
                </c:pt>
                <c:pt idx="151">
                  <c:v>14.849759615384601</c:v>
                </c:pt>
                <c:pt idx="152">
                  <c:v>5.4502652519893902</c:v>
                </c:pt>
                <c:pt idx="153">
                  <c:v>13.342307692307701</c:v>
                </c:pt>
                <c:pt idx="154">
                  <c:v>7.6168639053254399</c:v>
                </c:pt>
                <c:pt idx="155">
                  <c:v>32.654934687953599</c:v>
                </c:pt>
                <c:pt idx="156">
                  <c:v>19.319543828264798</c:v>
                </c:pt>
                <c:pt idx="157">
                  <c:v>23.192639257294399</c:v>
                </c:pt>
                <c:pt idx="158">
                  <c:v>11.4657887402453</c:v>
                </c:pt>
                <c:pt idx="159">
                  <c:v>6.1111111111111098</c:v>
                </c:pt>
                <c:pt idx="160">
                  <c:v>9.1598557692307701</c:v>
                </c:pt>
                <c:pt idx="161">
                  <c:v>11.350961538461499</c:v>
                </c:pt>
                <c:pt idx="162">
                  <c:v>18.2932126696833</c:v>
                </c:pt>
                <c:pt idx="163">
                  <c:v>6.3533653846153904</c:v>
                </c:pt>
                <c:pt idx="164">
                  <c:v>57.052447552447497</c:v>
                </c:pt>
                <c:pt idx="165">
                  <c:v>7.7155297532656002</c:v>
                </c:pt>
                <c:pt idx="166">
                  <c:v>15.407554945054899</c:v>
                </c:pt>
                <c:pt idx="167">
                  <c:v>11.7147435897436</c:v>
                </c:pt>
                <c:pt idx="168">
                  <c:v>14.5884615384615</c:v>
                </c:pt>
                <c:pt idx="169">
                  <c:v>23.769419306183998</c:v>
                </c:pt>
                <c:pt idx="170">
                  <c:v>9.5328054298642506</c:v>
                </c:pt>
                <c:pt idx="171">
                  <c:v>21.970279720279699</c:v>
                </c:pt>
                <c:pt idx="172">
                  <c:v>18.076923076923102</c:v>
                </c:pt>
                <c:pt idx="173">
                  <c:v>20.197368421052602</c:v>
                </c:pt>
                <c:pt idx="174">
                  <c:v>15.850769230769201</c:v>
                </c:pt>
                <c:pt idx="175">
                  <c:v>14.971367521367499</c:v>
                </c:pt>
                <c:pt idx="176">
                  <c:v>11.033653846153801</c:v>
                </c:pt>
                <c:pt idx="177">
                  <c:v>16.3572874493927</c:v>
                </c:pt>
                <c:pt idx="178">
                  <c:v>18.496208017334801</c:v>
                </c:pt>
                <c:pt idx="179">
                  <c:v>9.3344892812105904</c:v>
                </c:pt>
                <c:pt idx="180">
                  <c:v>11.1510088272383</c:v>
                </c:pt>
                <c:pt idx="181">
                  <c:v>18.860576923076898</c:v>
                </c:pt>
                <c:pt idx="182">
                  <c:v>7.6718362282878401</c:v>
                </c:pt>
                <c:pt idx="183">
                  <c:v>4.5961538461538503</c:v>
                </c:pt>
                <c:pt idx="184">
                  <c:v>9.6025641025641004</c:v>
                </c:pt>
                <c:pt idx="185">
                  <c:v>19.790485829959501</c:v>
                </c:pt>
                <c:pt idx="186">
                  <c:v>27.723306544202099</c:v>
                </c:pt>
                <c:pt idx="187">
                  <c:v>19.086538461538499</c:v>
                </c:pt>
                <c:pt idx="188">
                  <c:v>16.371040723981899</c:v>
                </c:pt>
                <c:pt idx="189">
                  <c:v>11.5561538461538</c:v>
                </c:pt>
                <c:pt idx="190">
                  <c:v>6.6644230769230797</c:v>
                </c:pt>
                <c:pt idx="191">
                  <c:v>9.2291666666666696</c:v>
                </c:pt>
                <c:pt idx="192">
                  <c:v>12.886287625418101</c:v>
                </c:pt>
                <c:pt idx="193">
                  <c:v>12.138461538461501</c:v>
                </c:pt>
                <c:pt idx="194">
                  <c:v>13.0023768366465</c:v>
                </c:pt>
                <c:pt idx="195">
                  <c:v>18.0900562851782</c:v>
                </c:pt>
                <c:pt idx="196">
                  <c:v>14.2161538461538</c:v>
                </c:pt>
                <c:pt idx="197">
                  <c:v>11.788461538461499</c:v>
                </c:pt>
                <c:pt idx="198">
                  <c:v>10.117445054945099</c:v>
                </c:pt>
                <c:pt idx="199">
                  <c:v>13.9795240730493</c:v>
                </c:pt>
                <c:pt idx="200">
                  <c:v>15.1126373626374</c:v>
                </c:pt>
                <c:pt idx="201">
                  <c:v>19.450641025641001</c:v>
                </c:pt>
                <c:pt idx="202">
                  <c:v>12.078296703296701</c:v>
                </c:pt>
                <c:pt idx="203">
                  <c:v>18.1304945054945</c:v>
                </c:pt>
                <c:pt idx="204">
                  <c:v>9.87846153846154</c:v>
                </c:pt>
                <c:pt idx="205">
                  <c:v>6.9950805008944501</c:v>
                </c:pt>
                <c:pt idx="206">
                  <c:v>16.855769230769202</c:v>
                </c:pt>
                <c:pt idx="207">
                  <c:v>8.6538461538461497</c:v>
                </c:pt>
                <c:pt idx="208">
                  <c:v>18.108884073672801</c:v>
                </c:pt>
                <c:pt idx="209">
                  <c:v>11.1780936454849</c:v>
                </c:pt>
                <c:pt idx="210">
                  <c:v>19.3888888888889</c:v>
                </c:pt>
                <c:pt idx="211">
                  <c:v>25.344284188034202</c:v>
                </c:pt>
                <c:pt idx="212">
                  <c:v>7.6221719457013597</c:v>
                </c:pt>
                <c:pt idx="213">
                  <c:v>20.769230769230798</c:v>
                </c:pt>
                <c:pt idx="214">
                  <c:v>13.0506993006993</c:v>
                </c:pt>
                <c:pt idx="215">
                  <c:v>25.1062062937063</c:v>
                </c:pt>
                <c:pt idx="216">
                  <c:v>44.7314102564103</c:v>
                </c:pt>
                <c:pt idx="217">
                  <c:v>8.4521193092621694</c:v>
                </c:pt>
                <c:pt idx="218">
                  <c:v>14.4318681318681</c:v>
                </c:pt>
                <c:pt idx="219">
                  <c:v>8.0311850311850304</c:v>
                </c:pt>
                <c:pt idx="220">
                  <c:v>17.8794722719141</c:v>
                </c:pt>
                <c:pt idx="221">
                  <c:v>3.3540723981900502</c:v>
                </c:pt>
                <c:pt idx="222">
                  <c:v>16.725824175824201</c:v>
                </c:pt>
                <c:pt idx="223">
                  <c:v>32.063701923076898</c:v>
                </c:pt>
                <c:pt idx="224">
                  <c:v>4.0910256410256398</c:v>
                </c:pt>
                <c:pt idx="225">
                  <c:v>50.595911441499702</c:v>
                </c:pt>
                <c:pt idx="226">
                  <c:v>14.4606837606838</c:v>
                </c:pt>
                <c:pt idx="227">
                  <c:v>11.119565217391299</c:v>
                </c:pt>
                <c:pt idx="228">
                  <c:v>16.8444055944056</c:v>
                </c:pt>
                <c:pt idx="229">
                  <c:v>21.825174825174798</c:v>
                </c:pt>
                <c:pt idx="230">
                  <c:v>11.955316742081401</c:v>
                </c:pt>
                <c:pt idx="231">
                  <c:v>16.122737556561098</c:v>
                </c:pt>
                <c:pt idx="232">
                  <c:v>16.239510489510501</c:v>
                </c:pt>
                <c:pt idx="233">
                  <c:v>28.200533570475798</c:v>
                </c:pt>
              </c:numCache>
            </c:numRef>
          </c:yVal>
          <c:smooth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75C8-4F2B-8270-2DB9714F149E}"/>
            </c:ext>
          </c:extLst>
        </c:ser>
        <c:dLbls>
          <c:showLegendKey val="0"/>
          <c:showVal val="0"/>
          <c:showCatName val="0"/>
          <c:showSerName val="0"/>
          <c:showPercent val="0"/>
          <c:showBubbleSize val="0"/>
        </c:dLbls>
        <c:axId val="2111735615"/>
        <c:axId val="2111733535"/>
      </c:scatterChart>
      <c:valAx>
        <c:axId val="2111735615"/>
        <c:scaling>
          <c:orientation val="minMax"/>
        </c:scaling>
        <c:delete val="1"/>
        <c:axPos val="b"/>
        <c:majorGridlines>
          <c:spPr>
            <a:ln w="9525" cap="flat" cmpd="sng" algn="ctr">
              <a:solidFill>
                <a:schemeClr val="tx1">
                  <a:lumMod val="15000"/>
                  <a:lumOff val="85000"/>
                </a:schemeClr>
              </a:solidFill>
              <a:round/>
            </a:ln>
            <a:effectLst/>
          </c:spPr>
        </c:majorGridlines>
        <c:majorTickMark val="none"/>
        <c:minorTickMark val="none"/>
        <c:tickLblPos val="nextTo"/>
        <c:crossAx val="2111733535"/>
        <c:crosses val="autoZero"/>
        <c:crossBetween val="midCat"/>
      </c:valAx>
      <c:valAx>
        <c:axId val="2111733535"/>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smtId="4294967295">
                <a:solidFill>
                  <a:schemeClr val="tx1">
                    <a:lumMod val="65000"/>
                    <a:lumOff val="35000"/>
                  </a:schemeClr>
                </a:solidFill>
                <a:latin typeface="+mn-lt"/>
                <a:ea typeface="+mn-ea"/>
                <a:cs typeface="+mn-cs"/>
              </a:defRPr>
            </a:pPr>
            <a:endParaRPr lang="en-US"/>
          </a:p>
        </c:txPr>
        <c:crossAx val="2111735615"/>
        <c:crosses val="autoZero"/>
        <c:crossBetween val="midCat"/>
      </c:valAx>
      <c:spPr>
        <a:noFill/>
        <a:ln>
          <a:noFill/>
        </a:ln>
        <a:effectLst/>
      </c:spPr>
    </c:plotArea>
    <c:plotVisOnly val="1"/>
    <c:dispBlanksAs val="gap"/>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GB"/>
              <a:t>Diocesan Income</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846-44F5-B0B7-EA76CAFDA0D2}"/>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846-44F5-B0B7-EA76CAFDA0D2}"/>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846-44F5-B0B7-EA76CAFDA0D2}"/>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Sheet1!$D$2:$D$4</c:f>
              <c:strCache>
                <c:ptCount val="3"/>
                <c:pt idx="0">
                  <c:v>Income from Parishes</c:v>
                </c:pt>
                <c:pt idx="1">
                  <c:v>Asset Income</c:v>
                </c:pt>
                <c:pt idx="2">
                  <c:v>Grants, reserves &amp; Restricted funds</c:v>
                </c:pt>
              </c:strCache>
            </c:strRef>
          </c:cat>
          <c:val>
            <c:numRef>
              <c:f>Sheet1!$E$2:$E$4</c:f>
              <c:numCache>
                <c:formatCode>General</c:formatCode>
                <c:ptCount val="3"/>
                <c:pt idx="0">
                  <c:v>9104000</c:v>
                </c:pt>
                <c:pt idx="1">
                  <c:v>1500000</c:v>
                </c:pt>
                <c:pt idx="2">
                  <c:v>1114000</c:v>
                </c:pt>
              </c:numCache>
            </c:numRef>
          </c:val>
          <c:extLst>
            <c:ext xmlns:c16="http://schemas.microsoft.com/office/drawing/2014/chart" uri="{C3380CC4-5D6E-409C-BE32-E72D297353CC}">
              <c16:uniqueId val="{00000006-B846-44F5-B0B7-EA76CAFDA0D2}"/>
            </c:ext>
          </c:extLst>
        </c:ser>
        <c:dLbls>
          <c:dLblPos val="ctr"/>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64294102179389978"/>
          <c:y val="0.11655635070874938"/>
          <c:w val="0.34722254314703188"/>
          <c:h val="0.7894722466900192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r>
              <a:rPr lang="en-GB" sz="2800"/>
              <a:t>Diocesan Expenditure</a:t>
            </a:r>
          </a:p>
        </c:rich>
      </c:tx>
      <c:overlay val="0"/>
      <c:spPr>
        <a:no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D4D-4339-9C40-F1AE35694CE7}"/>
              </c:ext>
            </c:extLst>
          </c:dPt>
          <c:dPt>
            <c:idx val="1"/>
            <c:bubble3D val="0"/>
            <c:spPr>
              <a:solidFill>
                <a:schemeClr val="accent6">
                  <a:lumMod val="40000"/>
                  <a:lumOff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D4D-4339-9C40-F1AE35694CE7}"/>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D4D-4339-9C40-F1AE35694CE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D4D-4339-9C40-F1AE35694CE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Sheet1!$D$8:$D$11</c:f>
              <c:strCache>
                <c:ptCount val="4"/>
                <c:pt idx="0">
                  <c:v>Ministry Support</c:v>
                </c:pt>
                <c:pt idx="1">
                  <c:v>Parish &amp; Schools support</c:v>
                </c:pt>
                <c:pt idx="2">
                  <c:v>Diocesan Support</c:v>
                </c:pt>
                <c:pt idx="3">
                  <c:v>National Support</c:v>
                </c:pt>
              </c:strCache>
            </c:strRef>
          </c:cat>
          <c:val>
            <c:numRef>
              <c:f>Sheet1!$E$8:$E$11</c:f>
              <c:numCache>
                <c:formatCode>General</c:formatCode>
                <c:ptCount val="4"/>
                <c:pt idx="0">
                  <c:v>8248</c:v>
                </c:pt>
                <c:pt idx="1">
                  <c:v>1205</c:v>
                </c:pt>
                <c:pt idx="2">
                  <c:v>1503</c:v>
                </c:pt>
                <c:pt idx="3">
                  <c:v>860</c:v>
                </c:pt>
              </c:numCache>
            </c:numRef>
          </c:val>
          <c:extLst>
            <c:ext xmlns:c16="http://schemas.microsoft.com/office/drawing/2014/chart" uri="{C3380CC4-5D6E-409C-BE32-E72D297353CC}">
              <c16:uniqueId val="{00000008-ED4D-4339-9C40-F1AE35694CE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6080370386960452"/>
          <c:y val="0.10144529368787072"/>
          <c:w val="0.3293598610713272"/>
          <c:h val="0.850606928557112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800" b="1" i="0" u="none" strike="noStrike" kern="1200" baseline="0">
                <a:solidFill>
                  <a:schemeClr val="dk1">
                    <a:lumMod val="75000"/>
                    <a:lumOff val="25000"/>
                  </a:schemeClr>
                </a:solidFill>
                <a:latin typeface="+mn-lt"/>
                <a:ea typeface="+mn-ea"/>
                <a:cs typeface="+mn-cs"/>
              </a:defRPr>
            </a:pPr>
            <a:r>
              <a:rPr lang="en-GB" sz="2800"/>
              <a:t>Diocesan Expenditure</a:t>
            </a:r>
          </a:p>
        </c:rich>
      </c:tx>
      <c:layout>
        <c:manualLayout>
          <c:xMode val="edge"/>
          <c:yMode val="edge"/>
          <c:x val="0.18864795960854694"/>
          <c:y val="0"/>
        </c:manualLayout>
      </c:layout>
      <c:overlay val="0"/>
      <c:spPr>
        <a:noFill/>
        <a:ln>
          <a:noFill/>
        </a:ln>
        <a:effectLst/>
      </c:spPr>
      <c:txPr>
        <a:bodyPr rot="0" spcFirstLastPara="1" vertOverflow="ellipsis" vert="horz" wrap="square" anchor="ctr" anchorCtr="1"/>
        <a:lstStyle/>
        <a:p>
          <a:pPr algn="ctr">
            <a:defRPr sz="2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3.4175358434526411E-2"/>
          <c:y val="0.23671186934966462"/>
          <c:w val="0.62354982434882744"/>
          <c:h val="0.54913181685622636"/>
        </c:manualLayout>
      </c:layout>
      <c:pieChart>
        <c:varyColors val="1"/>
        <c:ser>
          <c:idx val="0"/>
          <c:order val="0"/>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D4D-4339-9C40-F1AE35694CE7}"/>
              </c:ext>
            </c:extLst>
          </c:dPt>
          <c:dPt>
            <c:idx val="1"/>
            <c:bubble3D val="0"/>
            <c:spPr>
              <a:solidFill>
                <a:schemeClr val="accent6">
                  <a:lumMod val="40000"/>
                  <a:lumOff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D4D-4339-9C40-F1AE35694CE7}"/>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D4D-4339-9C40-F1AE35694CE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D4D-4339-9C40-F1AE35694CE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Sheet1!$D$8:$D$11</c:f>
              <c:strCache>
                <c:ptCount val="4"/>
                <c:pt idx="0">
                  <c:v>Minisrty Support</c:v>
                </c:pt>
                <c:pt idx="1">
                  <c:v>Parish &amp; Schools support</c:v>
                </c:pt>
                <c:pt idx="2">
                  <c:v>Diocesan Support</c:v>
                </c:pt>
                <c:pt idx="3">
                  <c:v>National Support</c:v>
                </c:pt>
              </c:strCache>
            </c:strRef>
          </c:cat>
          <c:val>
            <c:numRef>
              <c:f>Sheet1!$E$8:$E$11</c:f>
              <c:numCache>
                <c:formatCode>General</c:formatCode>
                <c:ptCount val="4"/>
                <c:pt idx="0">
                  <c:v>8248</c:v>
                </c:pt>
                <c:pt idx="1">
                  <c:v>1205</c:v>
                </c:pt>
                <c:pt idx="2">
                  <c:v>1503</c:v>
                </c:pt>
                <c:pt idx="3">
                  <c:v>860</c:v>
                </c:pt>
              </c:numCache>
            </c:numRef>
          </c:val>
          <c:extLst>
            <c:ext xmlns:c16="http://schemas.microsoft.com/office/drawing/2014/chart" uri="{C3380CC4-5D6E-409C-BE32-E72D297353CC}">
              <c16:uniqueId val="{00000008-ED4D-4339-9C40-F1AE35694CE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6080370386960452"/>
          <c:y val="0.10144529368787072"/>
          <c:w val="0.3293598610713272"/>
          <c:h val="0.850606928557112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r>
              <a:rPr lang="en-GB" sz="2800"/>
              <a:t>Diocesan Income</a:t>
            </a:r>
          </a:p>
        </c:rich>
      </c:tx>
      <c:layout>
        <c:manualLayout>
          <c:xMode val="edge"/>
          <c:yMode val="edge"/>
          <c:x val="0.26056312025759637"/>
          <c:y val="0"/>
        </c:manualLayout>
      </c:layout>
      <c:overlay val="0"/>
      <c:spPr>
        <a:noFill/>
        <a:ln>
          <a:noFill/>
        </a:ln>
        <a:effectLst/>
      </c:spPr>
      <c:txPr>
        <a:bodyPr rot="0" spcFirstLastPara="1" vertOverflow="ellipsis" vert="horz" wrap="square" anchor="ctr" anchorCtr="1"/>
        <a:lstStyle/>
        <a:p>
          <a:pPr>
            <a:defRPr sz="2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5D1-4822-BB4F-D8B69E1FC2A0}"/>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5D1-4822-BB4F-D8B69E1FC2A0}"/>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5D1-4822-BB4F-D8B69E1FC2A0}"/>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Sheet1!$D$2:$D$4</c:f>
              <c:strCache>
                <c:ptCount val="3"/>
                <c:pt idx="0">
                  <c:v>Income from Parishes</c:v>
                </c:pt>
                <c:pt idx="1">
                  <c:v>Asset Income</c:v>
                </c:pt>
                <c:pt idx="2">
                  <c:v>Grants, reserves &amp; Restricted funds</c:v>
                </c:pt>
              </c:strCache>
            </c:strRef>
          </c:cat>
          <c:val>
            <c:numRef>
              <c:f>Sheet1!$E$2:$E$4</c:f>
              <c:numCache>
                <c:formatCode>General</c:formatCode>
                <c:ptCount val="3"/>
                <c:pt idx="0">
                  <c:v>9104000</c:v>
                </c:pt>
                <c:pt idx="1">
                  <c:v>1500000</c:v>
                </c:pt>
                <c:pt idx="2">
                  <c:v>1114000</c:v>
                </c:pt>
              </c:numCache>
            </c:numRef>
          </c:val>
          <c:extLst>
            <c:ext xmlns:c16="http://schemas.microsoft.com/office/drawing/2014/chart" uri="{C3380CC4-5D6E-409C-BE32-E72D297353CC}">
              <c16:uniqueId val="{00000006-35D1-4822-BB4F-D8B69E1FC2A0}"/>
            </c:ext>
          </c:extLst>
        </c:ser>
        <c:dLbls>
          <c:dLblPos val="ctr"/>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62611856855677606"/>
          <c:y val="0.10404190104742765"/>
          <c:w val="0.35773662407668683"/>
          <c:h val="0.7894722466900192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41325" y="398463"/>
            <a:ext cx="6142038" cy="3454400"/>
          </a:xfrm>
          <a:prstGeom prst="rect">
            <a:avLst/>
          </a:prstGeom>
          <a:noFill/>
          <a:ln w="12700">
            <a:solidFill>
              <a:prstClr val="black"/>
            </a:solidFill>
          </a:ln>
        </p:spPr>
      </p:sp>
      <p:sp>
        <p:nvSpPr>
          <p:cNvPr id="5" name="Notes Placeholder 4"/>
          <p:cNvSpPr>
            <a:spLocks noGrp="1"/>
          </p:cNvSpPr>
          <p:nvPr>
            <p:ph type="body" sz="quarter" idx="3"/>
          </p:nvPr>
        </p:nvSpPr>
        <p:spPr>
          <a:xfrm>
            <a:off x="238745" y="4056389"/>
            <a:ext cx="6546594" cy="5904714"/>
          </a:xfrm>
          <a:prstGeom prst="rect">
            <a:avLst/>
          </a:prstGeom>
        </p:spPr>
        <p:txBody>
          <a:bodyPr vert="horz" lIns="94768" tIns="47384" rIns="94768" bIns="473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85468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Purpose of tonight is to help everyone understand a bit more about diocesan finances and CMF. </a:t>
            </a:r>
          </a:p>
          <a:p>
            <a:r>
              <a:rPr lang="en-GB" dirty="0"/>
              <a:t>This is an ongoing priority of us as we’re very aware that things are not always clear – and where there’s confusion, rumours often start which are usually entirely inaccurate but often more rememberable than reality!</a:t>
            </a:r>
          </a:p>
          <a:p>
            <a:endParaRPr lang="en-GB" dirty="0"/>
          </a:p>
          <a:p>
            <a:r>
              <a:rPr lang="en-GB" dirty="0"/>
              <a:t>To this end we have produced (for Synod in September last year) two very detailed budget documents for the next 3 years. These were overwhelming approved and we’ve shared with all PCCs and clergy and placed on our website for anyone and everyone to read. </a:t>
            </a:r>
          </a:p>
          <a:p>
            <a:endParaRPr lang="en-GB" dirty="0"/>
          </a:p>
          <a:p>
            <a:r>
              <a:rPr lang="en-GB" dirty="0"/>
              <a:t>They are quite long – but that’s because we’re dealing with complex issues, and a unique financial structure which takes time to explain. </a:t>
            </a:r>
          </a:p>
          <a:p>
            <a:endParaRPr lang="en-GB" dirty="0"/>
          </a:p>
          <a:p>
            <a:r>
              <a:rPr lang="en-GB" u="sng" dirty="0"/>
              <a:t>https://winchester.anglican.org/governance/diocesan-synod/</a:t>
            </a:r>
          </a:p>
          <a:p>
            <a:endParaRPr lang="en-GB" dirty="0"/>
          </a:p>
        </p:txBody>
      </p:sp>
    </p:spTree>
    <p:extLst>
      <p:ext uri="{BB962C8B-B14F-4D97-AF65-F5344CB8AC3E}">
        <p14:creationId xmlns:p14="http://schemas.microsoft.com/office/powerpoint/2010/main" val="1254224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319088"/>
            <a:ext cx="6350000" cy="3571875"/>
          </a:xfrm>
        </p:spPr>
      </p:sp>
      <p:sp>
        <p:nvSpPr>
          <p:cNvPr id="3" name="Notes Placeholder 2"/>
          <p:cNvSpPr>
            <a:spLocks noGrp="1"/>
          </p:cNvSpPr>
          <p:nvPr>
            <p:ph type="body" idx="1"/>
          </p:nvPr>
        </p:nvSpPr>
        <p:spPr/>
        <p:txBody>
          <a:bodyPr/>
          <a:lstStyle/>
          <a:p>
            <a:r>
              <a:rPr lang="en-GB" i="1" dirty="0"/>
              <a:t>Across the country the average is </a:t>
            </a:r>
            <a:r>
              <a:rPr lang="en-GB" b="1" i="1" dirty="0"/>
              <a:t>58.11</a:t>
            </a:r>
          </a:p>
          <a:p>
            <a:endParaRPr lang="en-GB" b="1" i="1" dirty="0"/>
          </a:p>
          <a:p>
            <a:r>
              <a:rPr lang="en-GB" b="0" i="1" dirty="0"/>
              <a:t>In Winchester, our average is </a:t>
            </a:r>
            <a:r>
              <a:rPr lang="en-GB" b="1" i="1" dirty="0"/>
              <a:t>51.2. </a:t>
            </a:r>
          </a:p>
          <a:p>
            <a:endParaRPr lang="en-GB" b="0" i="1" dirty="0"/>
          </a:p>
          <a:p>
            <a:r>
              <a:rPr lang="en-GB" b="0" i="1" dirty="0"/>
              <a:t>We want to keep as much resource in our parishes as we can, but we have to be able to meet our statutory obligations and legal requirements. </a:t>
            </a:r>
          </a:p>
          <a:p>
            <a:endParaRPr lang="en-GB" b="0" i="1" dirty="0"/>
          </a:p>
          <a:p>
            <a:r>
              <a:rPr lang="en-GB" b="0" i="1" dirty="0"/>
              <a:t>Also worth noting that some of those posts are funded by external grant givers and therefore do not cost the parishes anything. </a:t>
            </a:r>
          </a:p>
          <a:p>
            <a:endParaRPr lang="en-GB" b="0" i="1" dirty="0"/>
          </a:p>
        </p:txBody>
      </p:sp>
      <p:sp>
        <p:nvSpPr>
          <p:cNvPr id="4" name="Slide Number Placeholder 3"/>
          <p:cNvSpPr>
            <a:spLocks noGrp="1"/>
          </p:cNvSpPr>
          <p:nvPr>
            <p:ph type="sldNum" sz="quarter" idx="5"/>
          </p:nvPr>
        </p:nvSpPr>
        <p:spPr>
          <a:xfrm>
            <a:off x="4021295" y="9721107"/>
            <a:ext cx="3076363" cy="513507"/>
          </a:xfrm>
          <a:prstGeom prst="rect">
            <a:avLst/>
          </a:prstGeom>
        </p:spPr>
        <p:txBody>
          <a:bodyPr lIns="94768" tIns="47384" rIns="94768" bIns="47384"/>
          <a:lstStyle/>
          <a:p>
            <a:fld id="{C684C3FB-174D-46C4-8842-2D64CA2EECF8}" type="slidenum">
              <a:rPr lang="en-GB" smtClean="0"/>
              <a:t>10</a:t>
            </a:fld>
            <a:endParaRPr lang="en-GB"/>
          </a:p>
        </p:txBody>
      </p:sp>
    </p:spTree>
    <p:extLst>
      <p:ext uri="{BB962C8B-B14F-4D97-AF65-F5344CB8AC3E}">
        <p14:creationId xmlns:p14="http://schemas.microsoft.com/office/powerpoint/2010/main" val="3786389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319088"/>
            <a:ext cx="6350000" cy="3571875"/>
          </a:xfrm>
        </p:spPr>
      </p:sp>
      <p:sp>
        <p:nvSpPr>
          <p:cNvPr id="3" name="Notes Placeholder 2"/>
          <p:cNvSpPr>
            <a:spLocks noGrp="1"/>
          </p:cNvSpPr>
          <p:nvPr>
            <p:ph type="body" idx="1"/>
          </p:nvPr>
        </p:nvSpPr>
        <p:spPr/>
        <p:txBody>
          <a:bodyPr/>
          <a:lstStyle/>
          <a:p>
            <a:r>
              <a:rPr lang="en-US" i="1" dirty="0"/>
              <a:t>Longest nave</a:t>
            </a:r>
            <a:endParaRPr lang="en-GB" i="1" dirty="0"/>
          </a:p>
        </p:txBody>
      </p:sp>
      <p:sp>
        <p:nvSpPr>
          <p:cNvPr id="4" name="Slide Number Placeholder 3"/>
          <p:cNvSpPr>
            <a:spLocks noGrp="1"/>
          </p:cNvSpPr>
          <p:nvPr>
            <p:ph type="sldNum" sz="quarter" idx="5"/>
          </p:nvPr>
        </p:nvSpPr>
        <p:spPr>
          <a:xfrm>
            <a:off x="4021295" y="9721107"/>
            <a:ext cx="3076363" cy="513507"/>
          </a:xfrm>
          <a:prstGeom prst="rect">
            <a:avLst/>
          </a:prstGeom>
        </p:spPr>
        <p:txBody>
          <a:bodyPr lIns="94768" tIns="47384" rIns="94768" bIns="47384"/>
          <a:lstStyle/>
          <a:p>
            <a:fld id="{C684C3FB-174D-46C4-8842-2D64CA2EECF8}" type="slidenum">
              <a:rPr lang="en-GB" smtClean="0"/>
              <a:t>11</a:t>
            </a:fld>
            <a:endParaRPr lang="en-GB"/>
          </a:p>
        </p:txBody>
      </p:sp>
    </p:spTree>
    <p:extLst>
      <p:ext uri="{BB962C8B-B14F-4D97-AF65-F5344CB8AC3E}">
        <p14:creationId xmlns:p14="http://schemas.microsoft.com/office/powerpoint/2010/main" val="3659529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BBC Radio </a:t>
            </a:r>
          </a:p>
          <a:p>
            <a:endParaRPr lang="en-GB" dirty="0"/>
          </a:p>
          <a:p>
            <a:r>
              <a:rPr lang="en-GB" b="1" dirty="0"/>
              <a:t>Hypothetical Question time now: </a:t>
            </a:r>
            <a:r>
              <a:rPr lang="en-GB" dirty="0"/>
              <a:t>Imagine some odd scenario whereby you can only ever listen to one of the 4 main BBC radio stations for the rest of your life… which would you choose?  Hands up&gt;</a:t>
            </a:r>
          </a:p>
          <a:p>
            <a:endParaRPr lang="en-GB" dirty="0"/>
          </a:p>
          <a:p>
            <a:r>
              <a:rPr lang="en-GB" dirty="0"/>
              <a:t>Why does the BBC have so many different channels and radio stations? Because their mission</a:t>
            </a:r>
            <a:r>
              <a:rPr lang="en-GB" b="1" dirty="0"/>
              <a:t> is </a:t>
            </a:r>
            <a:r>
              <a:rPr lang="en-GB" b="0" dirty="0"/>
              <a:t>to inform, educate and entertain ‘all audiences’. If you listen to Radio 4 news bulletin, and then radio 1 newsbeat – the facts are the same.</a:t>
            </a:r>
          </a:p>
          <a:p>
            <a:endParaRPr lang="en-GB" b="0" dirty="0"/>
          </a:p>
          <a:p>
            <a:r>
              <a:rPr lang="en-GB" b="0" dirty="0"/>
              <a:t>The Church of England is called to have a </a:t>
            </a:r>
            <a:r>
              <a:rPr lang="en-GB" b="1" dirty="0"/>
              <a:t>Christian presence in every community </a:t>
            </a:r>
            <a:r>
              <a:rPr lang="en-GB" b="0" dirty="0"/>
              <a:t>which we deliver primarily through our parishes. If all our churches provided only Radio 3 style worship, there would be huge parts of our society we would never connect with. Likewise, if all we ever offer is Radio 1, then there may be others who feel excluded.</a:t>
            </a:r>
          </a:p>
          <a:p>
            <a:endParaRPr lang="en-GB" b="0" dirty="0"/>
          </a:p>
          <a:p>
            <a:r>
              <a:rPr lang="en-GB" b="0" dirty="0"/>
              <a:t>This is where we talk about the </a:t>
            </a:r>
            <a:r>
              <a:rPr lang="en-GB" b="1" dirty="0"/>
              <a:t>mixed ecology of Church</a:t>
            </a:r>
            <a:r>
              <a:rPr lang="en-GB" b="0" dirty="0"/>
              <a:t>. The idea that we need different types of churches, styles of worship, and ways of reaching people and communities. For some it will be BCP choral evensong with full choir and robes… for others it will be an informal service of the word with modern worship songs, and for others still it will be something completely different from what most of us experience as ‘Church’ – meeting in café, prayer group in a school, outreach activity in an urban estate. They are all Church. They are all valid and they all serve a purpose.</a:t>
            </a:r>
          </a:p>
          <a:p>
            <a:endParaRPr lang="en-GB" b="0" dirty="0"/>
          </a:p>
          <a:p>
            <a:r>
              <a:rPr lang="en-GB" b="0" dirty="0"/>
              <a:t>Sadly, and it is genuinely sad, in recent years </a:t>
            </a:r>
            <a:r>
              <a:rPr lang="en-GB" b="1" dirty="0"/>
              <a:t>our Church has become more and more divided </a:t>
            </a:r>
            <a:r>
              <a:rPr lang="en-GB" b="0" dirty="0"/>
              <a:t>– rather than celebrating the fact that we are </a:t>
            </a:r>
            <a:r>
              <a:rPr lang="en-GB" b="1" dirty="0"/>
              <a:t>a broad and varied Church</a:t>
            </a:r>
            <a:r>
              <a:rPr lang="en-GB" b="0" dirty="0"/>
              <a:t>, with different traditions theological perspectives, styles of worship and expressions of ministry – it appears we are increasingly feeling threatened by the other radio stations – and want to condemn them. We create these false dichotomies – you’re either in favour of parishes or planting, you either priorities rural ministry or urban ministry, you’re either focused on pastoral ministry or pioneering ministry. </a:t>
            </a:r>
          </a:p>
          <a:p>
            <a:endParaRPr lang="en-GB" b="0" dirty="0"/>
          </a:p>
          <a:p>
            <a:r>
              <a:rPr lang="en-GB" b="0" dirty="0"/>
              <a:t>Notwithstanding that there are genuinely deeply held theological differences within our Church, too often our arguments are about style rather than substance, creating tribes and attacking each other. </a:t>
            </a:r>
          </a:p>
          <a:p>
            <a:r>
              <a:rPr lang="en-GB" b="0" dirty="0"/>
              <a:t>That needs to stop.</a:t>
            </a:r>
          </a:p>
        </p:txBody>
      </p:sp>
    </p:spTree>
    <p:extLst>
      <p:ext uri="{BB962C8B-B14F-4D97-AF65-F5344CB8AC3E}">
        <p14:creationId xmlns:p14="http://schemas.microsoft.com/office/powerpoint/2010/main" val="3854016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percentage of Diocesan annual income comes from parishes (CMF and fees)?</a:t>
            </a:r>
          </a:p>
          <a:p>
            <a:r>
              <a:rPr lang="en-GB" dirty="0"/>
              <a:t>78%, £9.1m a year.</a:t>
            </a:r>
          </a:p>
        </p:txBody>
      </p:sp>
    </p:spTree>
    <p:extLst>
      <p:ext uri="{BB962C8B-B14F-4D97-AF65-F5344CB8AC3E}">
        <p14:creationId xmlns:p14="http://schemas.microsoft.com/office/powerpoint/2010/main" val="2812226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percentage of Diocesan annual expenditure goes on local ministry and mission in our parishes and schools? </a:t>
            </a:r>
          </a:p>
          <a:p>
            <a:r>
              <a:rPr lang="en-GB" dirty="0"/>
              <a:t>80%</a:t>
            </a:r>
          </a:p>
          <a:p>
            <a:endParaRPr lang="en-GB" dirty="0"/>
          </a:p>
        </p:txBody>
      </p:sp>
    </p:spTree>
    <p:extLst>
      <p:ext uri="{BB962C8B-B14F-4D97-AF65-F5344CB8AC3E}">
        <p14:creationId xmlns:p14="http://schemas.microsoft.com/office/powerpoint/2010/main" val="308443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t>
            </a:r>
            <a:r>
              <a:rPr lang="en-GB" b="1" dirty="0"/>
              <a:t>78% </a:t>
            </a:r>
            <a:r>
              <a:rPr lang="en-GB" dirty="0"/>
              <a:t>of our income comes from parishes</a:t>
            </a:r>
          </a:p>
          <a:p>
            <a:endParaRPr lang="en-GB" dirty="0"/>
          </a:p>
          <a:p>
            <a:r>
              <a:rPr lang="en-GB" b="1" dirty="0"/>
              <a:t>80% </a:t>
            </a:r>
            <a:r>
              <a:rPr lang="en-GB" dirty="0"/>
              <a:t>of our expenditure goes back to local ministry in parishes, churches and schools. </a:t>
            </a:r>
          </a:p>
          <a:p>
            <a:endParaRPr lang="en-GB" dirty="0"/>
          </a:p>
        </p:txBody>
      </p:sp>
    </p:spTree>
    <p:extLst>
      <p:ext uri="{BB962C8B-B14F-4D97-AF65-F5344CB8AC3E}">
        <p14:creationId xmlns:p14="http://schemas.microsoft.com/office/powerpoint/2010/main" val="2932374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Which income stream is the most popular with parishes? </a:t>
            </a:r>
            <a:r>
              <a:rPr lang="en-GB" b="0" dirty="0"/>
              <a:t>Trick question, parishes object to them all!</a:t>
            </a:r>
            <a:endParaRPr lang="en-GB" b="1" dirty="0"/>
          </a:p>
          <a:p>
            <a:endParaRPr lang="en-GB" dirty="0"/>
          </a:p>
          <a:p>
            <a:r>
              <a:rPr lang="en-GB" dirty="0"/>
              <a:t>Just to illustrate the challenges of diocesan life… we have 5 key income streams:</a:t>
            </a:r>
          </a:p>
          <a:p>
            <a:pPr marL="228600" indent="-228600">
              <a:buAutoNum type="arabicPeriod"/>
            </a:pPr>
            <a:r>
              <a:rPr lang="en-GB" dirty="0"/>
              <a:t>CMF</a:t>
            </a:r>
          </a:p>
          <a:p>
            <a:pPr marL="228600" indent="-228600">
              <a:buAutoNum type="arabicPeriod"/>
            </a:pPr>
            <a:r>
              <a:rPr lang="en-GB" dirty="0"/>
              <a:t>Fees</a:t>
            </a:r>
          </a:p>
          <a:p>
            <a:pPr marL="228600" indent="-228600">
              <a:buAutoNum type="arabicPeriod"/>
            </a:pPr>
            <a:r>
              <a:rPr lang="en-GB" dirty="0"/>
              <a:t>Rental Income</a:t>
            </a:r>
          </a:p>
          <a:p>
            <a:pPr marL="228600" indent="-228600">
              <a:buAutoNum type="arabicPeriod"/>
            </a:pPr>
            <a:r>
              <a:rPr lang="en-GB" dirty="0"/>
              <a:t>Asset Income</a:t>
            </a:r>
          </a:p>
          <a:p>
            <a:pPr marL="228600" indent="-228600">
              <a:buAutoNum type="arabicPeriod"/>
            </a:pPr>
            <a:r>
              <a:rPr lang="en-GB" dirty="0"/>
              <a:t>Grants</a:t>
            </a:r>
          </a:p>
          <a:p>
            <a:endParaRPr lang="en-GB" dirty="0"/>
          </a:p>
          <a:p>
            <a:endParaRPr lang="en-GB" dirty="0"/>
          </a:p>
          <a:p>
            <a:pPr marL="228600" indent="-228600">
              <a:buAutoNum type="arabicPeriod"/>
            </a:pPr>
            <a:r>
              <a:rPr lang="en-GB" dirty="0"/>
              <a:t>PCCs regularly tell us they can’t afford any more CMF. We listen and have reduced our request by £700k for this year.</a:t>
            </a:r>
          </a:p>
          <a:p>
            <a:pPr marL="228600" indent="-228600">
              <a:buAutoNum type="arabicPeriod"/>
            </a:pPr>
            <a:r>
              <a:rPr lang="en-GB" dirty="0"/>
              <a:t>GS has just agreed to run a pilot of not charging for wedding and funeral fees to see if that increases the number in our churches – if that becomes law, then we’d lose £400k pa of income.</a:t>
            </a:r>
          </a:p>
          <a:p>
            <a:pPr marL="228600" indent="-228600">
              <a:buAutoNum type="arabicPeriod"/>
            </a:pPr>
            <a:r>
              <a:rPr lang="en-GB" dirty="0"/>
              <a:t>Almost every PCC I know hates us renting out their house during vacancies as they fear it artificially extends the length of the vacancy. But it raises £1m a year.</a:t>
            </a:r>
          </a:p>
          <a:p>
            <a:pPr marL="228600" indent="-228600">
              <a:buAutoNum type="arabicPeriod"/>
            </a:pPr>
            <a:r>
              <a:rPr lang="en-GB" dirty="0"/>
              <a:t>Income from our investments has been positive but limited recently. In 2021 our BCSC agreed a programme of house sales that were no longer required (40 houses) to raise around £20m to invest. All income from the investments to be designated to only support costs of stipendiary clergy in parish ministry. Most parishes are very upset at this loss – we understand as they are more than just a house – they mean something to people on a deeply emotional level. But… we have to pay the bills.</a:t>
            </a:r>
          </a:p>
          <a:p>
            <a:pPr marL="228600" indent="-228600">
              <a:buAutoNum type="arabicPeriod"/>
            </a:pPr>
            <a:r>
              <a:rPr lang="en-GB" dirty="0"/>
              <a:t>Grants – last year we managed to receive £4.5m of grant funding from DIP to support strategic ministry investment projects across our diocese over the next 7 years. Some would go on revitalising parishes in Soton and Bournemouth. Some would go on extending and expanding our Growing Rural Parishes Programme. We can only get grants that align with the SMMIB’s objectives and criteria. Despite this positive news, many clergy and parishes were deeply upset that the funding didn’t appear to ‘value’ their particular ministries or contexts. I received lots of complaints as a result.</a:t>
            </a:r>
          </a:p>
          <a:p>
            <a:pPr marL="228600" indent="-228600">
              <a:buAutoNum type="arabicPeriod"/>
            </a:pPr>
            <a:endParaRPr lang="en-GB" i="1" dirty="0"/>
          </a:p>
          <a:p>
            <a:pPr marL="0" indent="0">
              <a:buNone/>
            </a:pPr>
            <a:r>
              <a:rPr lang="en-GB" i="1" dirty="0"/>
              <a:t>Risk of appearing slightly bitter but it highlights the challenge of serving our broad and diverse Church family. We all say we want more clergy, more investment in local ministry and mission across our parishes, schools and chaplaincies. We all want to see our congregations grow, and our impact in our communities increase. But very few people want to actually contribute to it, or even make any compromises that would allow us to find other sources of income. </a:t>
            </a:r>
          </a:p>
          <a:p>
            <a:endParaRPr lang="en-GB" dirty="0"/>
          </a:p>
        </p:txBody>
      </p:sp>
    </p:spTree>
    <p:extLst>
      <p:ext uri="{BB962C8B-B14F-4D97-AF65-F5344CB8AC3E}">
        <p14:creationId xmlns:p14="http://schemas.microsoft.com/office/powerpoint/2010/main" val="814377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this is why it matters… this is why I and our Board of Directors must make unpopular decisions</a:t>
            </a:r>
          </a:p>
          <a:p>
            <a:endParaRPr lang="en-GB" dirty="0"/>
          </a:p>
          <a:p>
            <a:r>
              <a:rPr lang="en-GB" dirty="0"/>
              <a:t>Projections to 2030 if nothing changes (and assuming CMF is met in full).</a:t>
            </a:r>
          </a:p>
          <a:p>
            <a:endParaRPr lang="en-GB" dirty="0"/>
          </a:p>
          <a:p>
            <a:r>
              <a:rPr lang="en-GB" dirty="0"/>
              <a:t>This is not our future – but it is a warning.</a:t>
            </a:r>
          </a:p>
          <a:p>
            <a:endParaRPr lang="en-GB" dirty="0"/>
          </a:p>
          <a:p>
            <a:r>
              <a:rPr lang="en-GB" dirty="0"/>
              <a:t>If we ask you to think about changes, to try new things, to reconsider ways of working - this is why. Not because we want to destroy tradition, or upset communities, hate parish ministry, or don’t believe in the value of ordained ministry or any of the other conspiracy theories that fly around… But because we have these figures in our minds.</a:t>
            </a:r>
          </a:p>
          <a:p>
            <a:endParaRPr lang="en-GB" dirty="0"/>
          </a:p>
          <a:p>
            <a:r>
              <a:rPr lang="en-GB" dirty="0"/>
              <a:t>40% decline in attendance.</a:t>
            </a:r>
          </a:p>
          <a:p>
            <a:r>
              <a:rPr lang="en-GB" dirty="0"/>
              <a:t>Aging church membership</a:t>
            </a:r>
          </a:p>
          <a:p>
            <a:r>
              <a:rPr lang="en-GB" dirty="0"/>
              <a:t>£1m deficit by 2030 if nothing changes.</a:t>
            </a:r>
          </a:p>
          <a:p>
            <a:endParaRPr lang="en-GB" dirty="0"/>
          </a:p>
          <a:p>
            <a:r>
              <a:rPr lang="en-GB" dirty="0"/>
              <a:t>These aren’t my problems, or +Philips, or yours. They are problems for all of us. </a:t>
            </a:r>
          </a:p>
          <a:p>
            <a:endParaRPr lang="en-GB" dirty="0"/>
          </a:p>
          <a:p>
            <a:r>
              <a:rPr lang="en-GB" dirty="0"/>
              <a:t>But the good news is we have time. We know these are the risks and the challenges we need to face. And that gives us the chance, under Philip’s leadership and trusting in the Holy Spirit to find a new future – one of hope, humility, and joy. </a:t>
            </a:r>
          </a:p>
        </p:txBody>
      </p:sp>
    </p:spTree>
    <p:extLst>
      <p:ext uri="{BB962C8B-B14F-4D97-AF65-F5344CB8AC3E}">
        <p14:creationId xmlns:p14="http://schemas.microsoft.com/office/powerpoint/2010/main" val="3937398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319088"/>
            <a:ext cx="6350000" cy="3571875"/>
          </a:xfrm>
        </p:spPr>
      </p:sp>
      <p:sp>
        <p:nvSpPr>
          <p:cNvPr id="3" name="Notes Placeholder 2"/>
          <p:cNvSpPr>
            <a:spLocks noGrp="1"/>
          </p:cNvSpPr>
          <p:nvPr>
            <p:ph type="body" idx="1"/>
          </p:nvPr>
        </p:nvSpPr>
        <p:spPr/>
        <p:txBody>
          <a:bodyPr/>
          <a:lstStyle/>
          <a:p>
            <a:r>
              <a:rPr lang="en-GB" dirty="0"/>
              <a:t>So to finish before I hand over to you to get your own back and ask me questions, I’ll offer you one final bonus question.</a:t>
            </a:r>
          </a:p>
          <a:p>
            <a:r>
              <a:rPr lang="en-GB" dirty="0"/>
              <a:t> </a:t>
            </a:r>
          </a:p>
          <a:p>
            <a:r>
              <a:rPr lang="en-GB" dirty="0"/>
              <a:t>Can you solve this anagram?</a:t>
            </a:r>
          </a:p>
        </p:txBody>
      </p:sp>
      <p:sp>
        <p:nvSpPr>
          <p:cNvPr id="4" name="Slide Number Placeholder 3"/>
          <p:cNvSpPr>
            <a:spLocks noGrp="1"/>
          </p:cNvSpPr>
          <p:nvPr>
            <p:ph type="sldNum" sz="quarter" idx="5"/>
          </p:nvPr>
        </p:nvSpPr>
        <p:spPr>
          <a:xfrm>
            <a:off x="4021295" y="9721107"/>
            <a:ext cx="3076363" cy="513507"/>
          </a:xfrm>
          <a:prstGeom prst="rect">
            <a:avLst/>
          </a:prstGeom>
        </p:spPr>
        <p:txBody>
          <a:bodyPr lIns="94768" tIns="47384" rIns="94768" bIns="47384"/>
          <a:lstStyle/>
          <a:p>
            <a:fld id="{C684C3FB-174D-46C4-8842-2D64CA2EECF8}" type="slidenum">
              <a:rPr lang="en-GB" smtClean="0"/>
              <a:t>18</a:t>
            </a:fld>
            <a:endParaRPr lang="en-GB"/>
          </a:p>
        </p:txBody>
      </p:sp>
    </p:spTree>
    <p:extLst>
      <p:ext uri="{BB962C8B-B14F-4D97-AF65-F5344CB8AC3E}">
        <p14:creationId xmlns:p14="http://schemas.microsoft.com/office/powerpoint/2010/main" val="1758539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61415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 to understand our diocese and finances through a quiz!</a:t>
            </a:r>
          </a:p>
          <a:p>
            <a:endParaRPr lang="en-GB" dirty="0"/>
          </a:p>
          <a:p>
            <a:endParaRPr lang="en-GB" dirty="0"/>
          </a:p>
          <a:p>
            <a:r>
              <a:rPr lang="en-GB" dirty="0"/>
              <a:t>There is a map of our diocese on screen, from Basingstoke to Bournemouth, Southampton to Whitchurch, we cover most of Hampshire and parts of Dorset – BUT what is the approx. total population of our diocese?</a:t>
            </a:r>
          </a:p>
          <a:p>
            <a:endParaRPr lang="en-GB" dirty="0"/>
          </a:p>
          <a:p>
            <a:r>
              <a:rPr lang="en-GB" b="1" dirty="0"/>
              <a:t>Population: 1,250,000</a:t>
            </a:r>
          </a:p>
        </p:txBody>
      </p:sp>
    </p:spTree>
    <p:extLst>
      <p:ext uri="{BB962C8B-B14F-4D97-AF65-F5344CB8AC3E}">
        <p14:creationId xmlns:p14="http://schemas.microsoft.com/office/powerpoint/2010/main" val="563368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21295" y="9721107"/>
            <a:ext cx="3076363" cy="513507"/>
          </a:xfrm>
          <a:prstGeom prst="rect">
            <a:avLst/>
          </a:prstGeom>
        </p:spPr>
        <p:txBody>
          <a:bodyPr lIns="94768" tIns="47384" rIns="94768" bIns="47384"/>
          <a:lstStyle/>
          <a:p>
            <a:fld id="{544C6C84-8037-4AAC-B57E-87619E72B586}" type="slidenum">
              <a:rPr lang="en-GB"/>
              <a:t>3</a:t>
            </a:fld>
            <a:endParaRPr lang="en-GB"/>
          </a:p>
        </p:txBody>
      </p:sp>
      <p:sp>
        <p:nvSpPr>
          <p:cNvPr id="24578" name="Rectangle 2"/>
          <p:cNvSpPr>
            <a:spLocks noGrp="1" noRot="1" noChangeAspect="1" noChangeArrowheads="1" noTextEdit="1"/>
          </p:cNvSpPr>
          <p:nvPr>
            <p:ph type="sldImg"/>
          </p:nvPr>
        </p:nvSpPr>
        <p:spPr>
          <a:xfrm>
            <a:off x="109538" y="1031875"/>
            <a:ext cx="6769100" cy="3806825"/>
          </a:xfrm>
        </p:spPr>
      </p:sp>
      <p:sp>
        <p:nvSpPr>
          <p:cNvPr id="24579" name="Rectangle 3"/>
          <p:cNvSpPr>
            <a:spLocks noGrp="1" noChangeArrowheads="1"/>
          </p:cNvSpPr>
          <p:nvPr>
            <p:ph type="body" idx="1"/>
          </p:nvPr>
        </p:nvSpPr>
        <p:spPr>
          <a:xfrm>
            <a:off x="238745" y="5117308"/>
            <a:ext cx="6546594" cy="4843795"/>
          </a:xfrm>
        </p:spPr>
        <p:txBody>
          <a:bodyPr/>
          <a:lstStyle/>
          <a:p>
            <a:pPr marL="0" indent="0">
              <a:buFont typeface="+mj-lt"/>
              <a:buNone/>
            </a:pPr>
            <a:r>
              <a:rPr lang="en-GB" dirty="0"/>
              <a:t>Moving on: </a:t>
            </a:r>
          </a:p>
          <a:p>
            <a:pPr marL="0" indent="0">
              <a:buFont typeface="+mj-lt"/>
              <a:buNone/>
            </a:pPr>
            <a:endParaRPr lang="en-GB" dirty="0"/>
          </a:p>
          <a:p>
            <a:pPr marL="241634" indent="-241634">
              <a:buFont typeface="+mj-lt"/>
              <a:buAutoNum type="arabicPeriod"/>
            </a:pPr>
            <a:r>
              <a:rPr lang="en-GB" dirty="0"/>
              <a:t>How many deaneries make up the Diocese) 13</a:t>
            </a:r>
          </a:p>
          <a:p>
            <a:pPr marL="241634" indent="-241634">
              <a:buFont typeface="+mj-lt"/>
              <a:buAutoNum type="arabicPeriod"/>
            </a:pPr>
            <a:r>
              <a:rPr lang="en-GB" dirty="0"/>
              <a:t>What is the total average weekly attendance of the whole diocese: around 16,344</a:t>
            </a:r>
          </a:p>
          <a:p>
            <a:pPr marL="241634" indent="-241634">
              <a:buFont typeface="+mj-lt"/>
              <a:buAutoNum type="arabicPeriod"/>
            </a:pPr>
            <a:r>
              <a:rPr lang="en-GB" dirty="0"/>
              <a:t>How many Church Buildings do we have in our diocese: Around 367</a:t>
            </a:r>
          </a:p>
          <a:p>
            <a:pPr marL="241634" indent="-241634">
              <a:buFont typeface="+mj-lt"/>
              <a:buAutoNum type="arabicPeriod"/>
            </a:pPr>
            <a:r>
              <a:rPr lang="en-GB" dirty="0"/>
              <a:t>How many church schools do we have in our diocese: Around 100</a:t>
            </a:r>
          </a:p>
          <a:p>
            <a:pPr marL="241634" indent="-241634">
              <a:buFont typeface="+mj-lt"/>
              <a:buAutoNum type="arabicPeriod"/>
            </a:pPr>
            <a:r>
              <a:rPr lang="en-GB" dirty="0"/>
              <a:t>How many authorised ministers (clergy, PT, LLMs, stipendiary or self supporting) do we have: 867</a:t>
            </a:r>
          </a:p>
          <a:p>
            <a:pPr marL="342900" lvl="0" indent="-342900">
              <a:buFont typeface="Symbol" panose="05050102010706020507" pitchFamily="18" charset="2"/>
              <a:buChar char=""/>
            </a:pPr>
            <a:r>
              <a:rPr lang="en-GB" sz="18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116.5fte stipendiary posts funded by the Diocese.</a:t>
            </a:r>
            <a:endParaRPr lang="en-GB" sz="1800" i="1" dirty="0">
              <a:solidFill>
                <a:srgbClr val="FF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5.25fte stipendiary posts funded from national or parish level</a:t>
            </a:r>
            <a:endParaRPr lang="en-GB" sz="1800" i="1" dirty="0">
              <a:solidFill>
                <a:srgbClr val="FF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28 stipendiary curates a year funded by the diocese.</a:t>
            </a:r>
            <a:endParaRPr lang="en-GB" sz="1800" i="1" dirty="0">
              <a:solidFill>
                <a:srgbClr val="FF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5.5fte stipendiary curates funded by national grants.</a:t>
            </a:r>
            <a:endParaRPr lang="en-GB" sz="1800" i="1" dirty="0">
              <a:solidFill>
                <a:srgbClr val="FF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22 House for Duty posts funded by the diocese</a:t>
            </a:r>
            <a:endParaRPr lang="en-GB" sz="1800" i="1" dirty="0">
              <a:solidFill>
                <a:srgbClr val="FF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4 House for Duty posts funded by parishes. </a:t>
            </a:r>
            <a:endParaRPr lang="en-GB" sz="1800" i="1" dirty="0">
              <a:solidFill>
                <a:srgbClr val="FF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56 Self-Supporting Ministers</a:t>
            </a:r>
            <a:endParaRPr lang="en-GB" sz="1800" i="1" dirty="0">
              <a:solidFill>
                <a:srgbClr val="FF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258 clergy with Permission to Officiate</a:t>
            </a:r>
            <a:endParaRPr lang="en-GB" sz="1800" i="1" dirty="0">
              <a:solidFill>
                <a:srgbClr val="FF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99 LLMs and LLWs</a:t>
            </a:r>
            <a:endParaRPr lang="en-GB" sz="1800" i="1" dirty="0">
              <a:solidFill>
                <a:srgbClr val="FF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57 Authorised Preachers </a:t>
            </a:r>
            <a:endParaRPr lang="en-GB" sz="1800" i="1" dirty="0">
              <a:solidFill>
                <a:srgbClr val="FF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474 people with the Bishop’s Commission for Mission (BCM)</a:t>
            </a:r>
            <a:endParaRPr lang="en-GB" sz="1800" i="1" dirty="0">
              <a:solidFill>
                <a:srgbClr val="FF0000"/>
              </a:solidFill>
              <a:effectLst/>
              <a:latin typeface="Calibri" panose="020F0502020204030204" pitchFamily="34" charset="0"/>
              <a:ea typeface="Calibri" panose="020F0502020204030204" pitchFamily="34" charset="0"/>
            </a:endParaRPr>
          </a:p>
          <a:p>
            <a:pPr marL="0" indent="0">
              <a:buFont typeface="+mj-lt"/>
              <a:buNone/>
            </a:pPr>
            <a:r>
              <a:rPr lang="en-GB" dirty="0"/>
              <a:t>6. How many parishes make up the diocese of Winchester: 255</a:t>
            </a:r>
          </a:p>
          <a:p>
            <a:pPr marL="241634" indent="-241634">
              <a:buFont typeface="+mj-lt"/>
              <a:buAutoNum type="arabicPeriod"/>
            </a:pPr>
            <a:endParaRPr lang="en-GB" dirty="0"/>
          </a:p>
        </p:txBody>
      </p:sp>
    </p:spTree>
    <p:extLst>
      <p:ext uri="{BB962C8B-B14F-4D97-AF65-F5344CB8AC3E}">
        <p14:creationId xmlns:p14="http://schemas.microsoft.com/office/powerpoint/2010/main" val="54200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319088"/>
            <a:ext cx="6350000" cy="3571875"/>
          </a:xfrm>
        </p:spPr>
      </p:sp>
      <p:sp>
        <p:nvSpPr>
          <p:cNvPr id="3" name="Notes Placeholder 2"/>
          <p:cNvSpPr>
            <a:spLocks noGrp="1"/>
          </p:cNvSpPr>
          <p:nvPr>
            <p:ph type="body" idx="1"/>
          </p:nvPr>
        </p:nvSpPr>
        <p:spPr/>
        <p:txBody>
          <a:bodyPr/>
          <a:lstStyle/>
          <a:p>
            <a:r>
              <a:rPr lang="en-GB" dirty="0"/>
              <a:t>Which Deanery is Alresford? C</a:t>
            </a:r>
          </a:p>
          <a:p>
            <a:endParaRPr lang="en-GB" dirty="0"/>
          </a:p>
          <a:p>
            <a:r>
              <a:rPr lang="en-GB" dirty="0"/>
              <a:t>Just like our parishes, each deanery is very different – in terms of size, priorities, population, number of church buildings, average deprivation and affluence etc. </a:t>
            </a:r>
          </a:p>
        </p:txBody>
      </p:sp>
      <p:sp>
        <p:nvSpPr>
          <p:cNvPr id="4" name="Slide Number Placeholder 3"/>
          <p:cNvSpPr>
            <a:spLocks noGrp="1"/>
          </p:cNvSpPr>
          <p:nvPr>
            <p:ph type="sldNum" sz="quarter" idx="10"/>
          </p:nvPr>
        </p:nvSpPr>
        <p:spPr>
          <a:xfrm>
            <a:off x="4021295" y="9721107"/>
            <a:ext cx="3076363" cy="513507"/>
          </a:xfrm>
          <a:prstGeom prst="rect">
            <a:avLst/>
          </a:prstGeom>
        </p:spPr>
        <p:txBody>
          <a:bodyPr lIns="94768" tIns="47384" rIns="94768" bIns="47384"/>
          <a:lstStyle/>
          <a:p>
            <a:fld id="{7BB67173-DE5A-4345-97B7-9F5B09998E51}" type="slidenum">
              <a:rPr lang="en-GB" smtClean="0"/>
              <a:t>4</a:t>
            </a:fld>
            <a:endParaRPr lang="en-GB"/>
          </a:p>
        </p:txBody>
      </p:sp>
    </p:spTree>
    <p:extLst>
      <p:ext uri="{BB962C8B-B14F-4D97-AF65-F5344CB8AC3E}">
        <p14:creationId xmlns:p14="http://schemas.microsoft.com/office/powerpoint/2010/main" val="227830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319088"/>
            <a:ext cx="6350000" cy="3571875"/>
          </a:xfrm>
        </p:spPr>
      </p:sp>
      <p:sp>
        <p:nvSpPr>
          <p:cNvPr id="3" name="Notes Placeholder 2"/>
          <p:cNvSpPr>
            <a:spLocks noGrp="1"/>
          </p:cNvSpPr>
          <p:nvPr>
            <p:ph type="body" idx="1"/>
          </p:nvPr>
        </p:nvSpPr>
        <p:spPr/>
        <p:txBody>
          <a:bodyPr/>
          <a:lstStyle/>
          <a:p>
            <a:pPr marL="181225" indent="-181225">
              <a:buFont typeface="Arial" panose="020B0604020202020204" pitchFamily="34" charset="0"/>
              <a:buChar char="•"/>
            </a:pPr>
            <a:r>
              <a:rPr lang="en-US" baseline="0" dirty="0"/>
              <a:t>Which Deanery has the highest ratio of stipend. Clergy to population? </a:t>
            </a:r>
            <a:r>
              <a:rPr lang="en-US" b="1" baseline="0" dirty="0"/>
              <a:t>Alresford 1:3,290</a:t>
            </a:r>
          </a:p>
          <a:p>
            <a:pPr marL="181225" indent="-181225" defTabSz="966533">
              <a:buFont typeface="Arial" panose="020B0604020202020204" pitchFamily="34" charset="0"/>
              <a:buChar char="•"/>
              <a:defRPr/>
            </a:pPr>
            <a:r>
              <a:rPr lang="en-US" b="0" baseline="0" dirty="0"/>
              <a:t>Which deanery has the lowest ratio of clergy to population? </a:t>
            </a:r>
            <a:r>
              <a:rPr lang="en-US" b="1" baseline="0" dirty="0"/>
              <a:t>Southampton 1:13,866</a:t>
            </a:r>
          </a:p>
          <a:p>
            <a:pPr marL="181225" indent="-181225">
              <a:buFont typeface="Arial" panose="020B0604020202020204" pitchFamily="34" charset="0"/>
              <a:buChar char="•"/>
            </a:pPr>
            <a:r>
              <a:rPr lang="en-US" b="0" baseline="0" dirty="0"/>
              <a:t>Which deanery has the greatest % of its population attending church? </a:t>
            </a:r>
            <a:r>
              <a:rPr lang="en-US" b="1" baseline="0" dirty="0"/>
              <a:t>Alresford 2.9% </a:t>
            </a:r>
            <a:r>
              <a:rPr lang="en-US" b="0" baseline="0" dirty="0"/>
              <a:t>(about 420 people)</a:t>
            </a:r>
          </a:p>
          <a:p>
            <a:pPr marL="181225" indent="-181225">
              <a:buFont typeface="Arial" panose="020B0604020202020204" pitchFamily="34" charset="0"/>
              <a:buChar char="•"/>
            </a:pPr>
            <a:r>
              <a:rPr lang="en-US" b="0" baseline="0" dirty="0"/>
              <a:t>Which deanery has the lowest % of its population attending church? </a:t>
            </a:r>
            <a:r>
              <a:rPr lang="en-US" b="1" baseline="0" dirty="0"/>
              <a:t>Southampton 0.7%</a:t>
            </a:r>
          </a:p>
          <a:p>
            <a:endParaRPr lang="en-GB" dirty="0"/>
          </a:p>
          <a:p>
            <a:r>
              <a:rPr lang="en-GB" i="1" dirty="0"/>
              <a:t>Danger</a:t>
            </a:r>
            <a:r>
              <a:rPr lang="en-GB" i="1" baseline="0" dirty="0"/>
              <a:t> of drawing too many conclusions from stats – but there’s possibly some correlation there… maybe.</a:t>
            </a:r>
            <a:endParaRPr lang="en-GB" i="1" dirty="0"/>
          </a:p>
        </p:txBody>
      </p:sp>
      <p:sp>
        <p:nvSpPr>
          <p:cNvPr id="4" name="Slide Number Placeholder 3"/>
          <p:cNvSpPr>
            <a:spLocks noGrp="1"/>
          </p:cNvSpPr>
          <p:nvPr>
            <p:ph type="sldNum" sz="quarter" idx="10"/>
          </p:nvPr>
        </p:nvSpPr>
        <p:spPr>
          <a:xfrm>
            <a:off x="4021295" y="9721107"/>
            <a:ext cx="3076363" cy="513507"/>
          </a:xfrm>
          <a:prstGeom prst="rect">
            <a:avLst/>
          </a:prstGeom>
        </p:spPr>
        <p:txBody>
          <a:bodyPr lIns="94768" tIns="47384" rIns="94768" bIns="47384"/>
          <a:lstStyle/>
          <a:p>
            <a:fld id="{C122AFCD-73CB-4956-8EA7-20FBA26B01FE}" type="slidenum">
              <a:rPr lang="en-GB" smtClean="0"/>
              <a:t>5</a:t>
            </a:fld>
            <a:endParaRPr lang="en-GB"/>
          </a:p>
        </p:txBody>
      </p:sp>
    </p:spTree>
    <p:extLst>
      <p:ext uri="{BB962C8B-B14F-4D97-AF65-F5344CB8AC3E}">
        <p14:creationId xmlns:p14="http://schemas.microsoft.com/office/powerpoint/2010/main" val="4224463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319088"/>
            <a:ext cx="6350000" cy="3571875"/>
          </a:xfrm>
        </p:spPr>
      </p:sp>
      <p:sp>
        <p:nvSpPr>
          <p:cNvPr id="3" name="Notes Placeholder 2"/>
          <p:cNvSpPr>
            <a:spLocks noGrp="1"/>
          </p:cNvSpPr>
          <p:nvPr>
            <p:ph type="body" idx="1"/>
          </p:nvPr>
        </p:nvSpPr>
        <p:spPr/>
        <p:txBody>
          <a:bodyPr/>
          <a:lstStyle/>
          <a:p>
            <a:pPr marL="181225" indent="-181225">
              <a:buFont typeface="Arial" panose="020B0604020202020204" pitchFamily="34" charset="0"/>
              <a:buChar char="•"/>
            </a:pPr>
            <a:r>
              <a:rPr lang="en-US" b="0" baseline="0" dirty="0"/>
              <a:t>Which deanery has the most affluent population? </a:t>
            </a:r>
            <a:r>
              <a:rPr lang="en-US" b="1" baseline="0" dirty="0"/>
              <a:t>Alresford (15.6)</a:t>
            </a:r>
          </a:p>
          <a:p>
            <a:pPr marL="181225" indent="-181225" defTabSz="966533">
              <a:buFont typeface="Arial" panose="020B0604020202020204" pitchFamily="34" charset="0"/>
              <a:buChar char="•"/>
              <a:defRPr/>
            </a:pPr>
            <a:r>
              <a:rPr lang="en-US" b="0" baseline="0" dirty="0"/>
              <a:t>Which deanery has the least affluent population? </a:t>
            </a:r>
            <a:r>
              <a:rPr lang="en-US" b="1" baseline="0" dirty="0"/>
              <a:t>Southampton (7.55) </a:t>
            </a:r>
            <a:r>
              <a:rPr lang="en-US" b="1" i="1" baseline="0" dirty="0"/>
              <a:t>Next lowest is Bournemouth on 10.46 – so there is substantial variation)</a:t>
            </a:r>
          </a:p>
          <a:p>
            <a:pPr marL="181225" indent="-181225" defTabSz="966533">
              <a:buFont typeface="Arial" panose="020B0604020202020204" pitchFamily="34" charset="0"/>
              <a:buChar char="•"/>
              <a:defRPr/>
            </a:pPr>
            <a:r>
              <a:rPr lang="en-US" b="0" baseline="0" dirty="0"/>
              <a:t>Which deanery has the highest average giving figures? </a:t>
            </a:r>
            <a:r>
              <a:rPr lang="en-US" b="1" baseline="0" dirty="0"/>
              <a:t>Southampton £26.14</a:t>
            </a:r>
          </a:p>
          <a:p>
            <a:pPr marL="181225" indent="-181225" defTabSz="966533">
              <a:buFont typeface="Arial" panose="020B0604020202020204" pitchFamily="34" charset="0"/>
              <a:buChar char="•"/>
              <a:defRPr/>
            </a:pPr>
            <a:r>
              <a:rPr lang="en-US" b="0" baseline="0" dirty="0"/>
              <a:t>Which deanery has the lowest? </a:t>
            </a:r>
            <a:r>
              <a:rPr lang="en-US" b="0" baseline="0" dirty="0" err="1"/>
              <a:t>Whitchurch</a:t>
            </a:r>
            <a:r>
              <a:rPr lang="en-US" b="1" baseline="0" dirty="0"/>
              <a:t> (£12.57) </a:t>
            </a:r>
            <a:r>
              <a:rPr lang="en-US" b="1" i="1" baseline="0" dirty="0"/>
              <a:t>(Alresford is 12</a:t>
            </a:r>
            <a:r>
              <a:rPr lang="en-US" b="1" i="1" baseline="30000" dirty="0"/>
              <a:t>th</a:t>
            </a:r>
            <a:r>
              <a:rPr lang="en-US" b="1" i="1" baseline="0" dirty="0"/>
              <a:t> on £12.70)</a:t>
            </a:r>
          </a:p>
          <a:p>
            <a:pPr defTabSz="966533">
              <a:defRPr/>
            </a:pPr>
            <a:endParaRPr lang="en-US" b="1" baseline="0" dirty="0"/>
          </a:p>
          <a:p>
            <a:pPr defTabSz="966533">
              <a:defRPr/>
            </a:pPr>
            <a:endParaRPr lang="en-US" b="0" baseline="0" dirty="0"/>
          </a:p>
          <a:p>
            <a:r>
              <a:rPr lang="en-GB" i="1" dirty="0"/>
              <a:t>Acknowledge that we are immensely grateful for all the giving from all our parishes. No judgement or criticism. Will be good reasons for these variations. </a:t>
            </a:r>
          </a:p>
          <a:p>
            <a:endParaRPr lang="en-GB" i="1" dirty="0"/>
          </a:p>
          <a:p>
            <a:r>
              <a:rPr lang="en-GB" i="1" dirty="0"/>
              <a:t>There is no set membership fee for being part of the CofE – people give according to their means, their commitments, priorities, teaching, and personal discipleship. </a:t>
            </a:r>
          </a:p>
        </p:txBody>
      </p:sp>
      <p:sp>
        <p:nvSpPr>
          <p:cNvPr id="4" name="Slide Number Placeholder 3"/>
          <p:cNvSpPr>
            <a:spLocks noGrp="1"/>
          </p:cNvSpPr>
          <p:nvPr>
            <p:ph type="sldNum" sz="quarter" idx="10"/>
          </p:nvPr>
        </p:nvSpPr>
        <p:spPr>
          <a:xfrm>
            <a:off x="4021295" y="9721107"/>
            <a:ext cx="3076363" cy="513507"/>
          </a:xfrm>
          <a:prstGeom prst="rect">
            <a:avLst/>
          </a:prstGeom>
        </p:spPr>
        <p:txBody>
          <a:bodyPr lIns="94768" tIns="47384" rIns="94768" bIns="47384"/>
          <a:lstStyle/>
          <a:p>
            <a:fld id="{C122AFCD-73CB-4956-8EA7-20FBA26B01FE}" type="slidenum">
              <a:rPr lang="en-GB" smtClean="0"/>
              <a:t>6</a:t>
            </a:fld>
            <a:endParaRPr lang="en-GB"/>
          </a:p>
        </p:txBody>
      </p:sp>
    </p:spTree>
    <p:extLst>
      <p:ext uri="{BB962C8B-B14F-4D97-AF65-F5344CB8AC3E}">
        <p14:creationId xmlns:p14="http://schemas.microsoft.com/office/powerpoint/2010/main" val="180251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319088"/>
            <a:ext cx="6350000" cy="3571875"/>
          </a:xfrm>
        </p:spPr>
      </p:sp>
      <p:sp>
        <p:nvSpPr>
          <p:cNvPr id="3" name="Notes Placeholder 2"/>
          <p:cNvSpPr>
            <a:spLocks noGrp="1"/>
          </p:cNvSpPr>
          <p:nvPr>
            <p:ph type="body" idx="1"/>
          </p:nvPr>
        </p:nvSpPr>
        <p:spPr/>
        <p:txBody>
          <a:bodyPr/>
          <a:lstStyle/>
          <a:p>
            <a:r>
              <a:rPr lang="en-GB" dirty="0"/>
              <a:t>44,900 = Basingstoke Parish</a:t>
            </a:r>
          </a:p>
          <a:p>
            <a:endParaRPr lang="en-GB" dirty="0"/>
          </a:p>
          <a:p>
            <a:r>
              <a:rPr lang="en-GB" dirty="0"/>
              <a:t>39 = </a:t>
            </a:r>
            <a:r>
              <a:rPr lang="en-GB" dirty="0" err="1"/>
              <a:t>Morestead</a:t>
            </a:r>
            <a:r>
              <a:rPr lang="en-GB" dirty="0"/>
              <a:t>, outside Winchester</a:t>
            </a:r>
          </a:p>
          <a:p>
            <a:endParaRPr lang="en-GB" dirty="0"/>
          </a:p>
          <a:p>
            <a:r>
              <a:rPr lang="en-GB" i="1" dirty="0"/>
              <a:t>Need to be careful that when we talk about ‘parish’ we understand that not all parishes are the same! </a:t>
            </a:r>
          </a:p>
          <a:p>
            <a:endParaRPr lang="en-GB" i="1" dirty="0"/>
          </a:p>
          <a:p>
            <a:r>
              <a:rPr lang="en-GB" b="0" i="0" dirty="0"/>
              <a:t>One of the strap lines of the CofE is ‘A Christian Presence in every Community’. But what that presence looks like will need to be appropriate for the community in question. </a:t>
            </a:r>
          </a:p>
        </p:txBody>
      </p:sp>
      <p:sp>
        <p:nvSpPr>
          <p:cNvPr id="4" name="Slide Number Placeholder 3"/>
          <p:cNvSpPr>
            <a:spLocks noGrp="1"/>
          </p:cNvSpPr>
          <p:nvPr>
            <p:ph type="sldNum" sz="quarter" idx="5"/>
          </p:nvPr>
        </p:nvSpPr>
        <p:spPr>
          <a:xfrm>
            <a:off x="4021295" y="9721107"/>
            <a:ext cx="3076363" cy="513507"/>
          </a:xfrm>
          <a:prstGeom prst="rect">
            <a:avLst/>
          </a:prstGeom>
        </p:spPr>
        <p:txBody>
          <a:bodyPr lIns="94768" tIns="47384" rIns="94768" bIns="47384"/>
          <a:lstStyle/>
          <a:p>
            <a:fld id="{C684C3FB-174D-46C4-8842-2D64CA2EECF8}" type="slidenum">
              <a:rPr lang="en-GB" smtClean="0"/>
              <a:t>7</a:t>
            </a:fld>
            <a:endParaRPr lang="en-GB"/>
          </a:p>
        </p:txBody>
      </p:sp>
    </p:spTree>
    <p:extLst>
      <p:ext uri="{BB962C8B-B14F-4D97-AF65-F5344CB8AC3E}">
        <p14:creationId xmlns:p14="http://schemas.microsoft.com/office/powerpoint/2010/main" val="940902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319088"/>
            <a:ext cx="6350000" cy="357187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i="1" dirty="0"/>
              <a:t>Average giving in 2003 versus now </a:t>
            </a:r>
          </a:p>
          <a:p>
            <a:pPr marL="181225" indent="-181225">
              <a:buFont typeface="Arial" panose="020B0604020202020204" pitchFamily="34" charset="0"/>
              <a:buChar char="•"/>
            </a:pPr>
            <a:r>
              <a:rPr lang="en-GB" i="1" dirty="0"/>
              <a:t>£7.90 now £17.02. £9.12 increase over 20 years. That’s a </a:t>
            </a:r>
            <a:r>
              <a:rPr lang="en-GB" b="1" i="1" dirty="0"/>
              <a:t>215%</a:t>
            </a:r>
            <a:r>
              <a:rPr lang="en-GB" i="1" dirty="0"/>
              <a:t> increase but represents an average increase of </a:t>
            </a:r>
            <a:r>
              <a:rPr lang="en-GB" b="1" i="1" dirty="0"/>
              <a:t>46p</a:t>
            </a:r>
            <a:r>
              <a:rPr lang="en-GB" i="1" dirty="0"/>
              <a:t> per giver per year or less than 4p a month.</a:t>
            </a:r>
          </a:p>
          <a:p>
            <a:pPr marL="0" indent="0">
              <a:buFont typeface="Arial" panose="020B0604020202020204" pitchFamily="34" charset="0"/>
              <a:buNone/>
            </a:pPr>
            <a:endParaRPr lang="en-GB" i="1" dirty="0"/>
          </a:p>
          <a:p>
            <a:pPr marL="0" indent="0">
              <a:buFont typeface="Arial" panose="020B0604020202020204" pitchFamily="34" charset="0"/>
              <a:buNone/>
            </a:pPr>
            <a:r>
              <a:rPr lang="en-GB" i="1" dirty="0"/>
              <a:t>Total workforce and pool of members has reduced by about 40% in 20 years.</a:t>
            </a:r>
          </a:p>
          <a:p>
            <a:pPr marL="0" indent="0">
              <a:buFont typeface="Arial" panose="020B0604020202020204" pitchFamily="34" charset="0"/>
              <a:buNone/>
            </a:pPr>
            <a:endParaRPr lang="en-GB" i="1" dirty="0"/>
          </a:p>
          <a:p>
            <a:pPr marL="0" indent="0">
              <a:buFont typeface="Arial" panose="020B0604020202020204" pitchFamily="34" charset="0"/>
              <a:buNone/>
            </a:pPr>
            <a:r>
              <a:rPr lang="en-GB" i="1" dirty="0"/>
              <a:t>The burden of operations, compliance and governance has increased (SG, data protection, financial management, etc. ), population we serve has increased to 1.25m</a:t>
            </a:r>
          </a:p>
          <a:p>
            <a:pPr marL="0" indent="0">
              <a:buFont typeface="Arial" panose="020B0604020202020204" pitchFamily="34" charset="0"/>
              <a:buNone/>
            </a:pPr>
            <a:r>
              <a:rPr lang="en-GB" i="1" dirty="0"/>
              <a:t>BUT the number of individual parishes i.e. separate Charites has broadly remained static, and the number of church buildings has barely reduced. </a:t>
            </a:r>
          </a:p>
          <a:p>
            <a:pPr marL="0" indent="0">
              <a:buFont typeface="Arial" panose="020B0604020202020204" pitchFamily="34" charset="0"/>
              <a:buNone/>
            </a:pPr>
            <a:endParaRPr lang="en-GB" i="1" dirty="0"/>
          </a:p>
          <a:p>
            <a:pPr marL="0" indent="0">
              <a:buFont typeface="Arial" panose="020B0604020202020204" pitchFamily="34" charset="0"/>
              <a:buNone/>
            </a:pPr>
            <a:r>
              <a:rPr lang="en-GB" i="1" dirty="0"/>
              <a:t>That means we are asking a smaller group of people to do more every year. Meaning the percentage of our workforce that we are investing in administration and operations and governance rather than mission ministry and outreach is increasing every year. </a:t>
            </a:r>
          </a:p>
          <a:p>
            <a:pPr marL="0" indent="0">
              <a:buFont typeface="Arial" panose="020B0604020202020204" pitchFamily="34" charset="0"/>
              <a:buNone/>
            </a:pPr>
            <a:endParaRPr lang="en-GB" i="1" dirty="0"/>
          </a:p>
          <a:p>
            <a:pPr marL="0" indent="0">
              <a:buFont typeface="Arial" panose="020B0604020202020204" pitchFamily="34" charset="0"/>
              <a:buNone/>
            </a:pPr>
            <a:r>
              <a:rPr lang="en-GB" i="0" dirty="0"/>
              <a:t>Also important to note that attendance declined before clergy numbers. We only started reducing clergy numbers in this diocese in early 2000s, not because we wanted to save money, but because there weren’t enough clergy across the country. We even had a policy to replace stipendiary clergy with paid laity for many years. </a:t>
            </a:r>
          </a:p>
          <a:p>
            <a:pPr marL="0" indent="0">
              <a:buFont typeface="Arial" panose="020B0604020202020204" pitchFamily="34" charset="0"/>
              <a:buNone/>
            </a:pPr>
            <a:endParaRPr lang="en-GB" i="0" dirty="0"/>
          </a:p>
          <a:p>
            <a:pPr marL="0" indent="0">
              <a:buFont typeface="Arial" panose="020B0604020202020204" pitchFamily="34" charset="0"/>
              <a:buNone/>
            </a:pPr>
            <a:r>
              <a:rPr lang="en-GB" i="0" dirty="0"/>
              <a:t>So the narrative that is often shared that the church is declining because ‘big bad dioceses’ cut all the clergy for episcopal vanity projects isn’t actually correct. Decline was there for decades, and only after we ran out of people coming forward for ordination did we seriously start reducing posts. </a:t>
            </a:r>
          </a:p>
          <a:p>
            <a:pPr marL="0" indent="0">
              <a:buFont typeface="Arial" panose="020B0604020202020204" pitchFamily="34" charset="0"/>
              <a:buNone/>
            </a:pPr>
            <a:endParaRPr lang="en-GB" i="0" dirty="0"/>
          </a:p>
          <a:p>
            <a:pPr marL="0" indent="0">
              <a:buFont typeface="Arial" panose="020B0604020202020204" pitchFamily="34" charset="0"/>
              <a:buNone/>
            </a:pPr>
            <a:endParaRPr lang="en-GB" i="0" dirty="0"/>
          </a:p>
          <a:p>
            <a:pPr marL="0" indent="0">
              <a:buFont typeface="Arial" panose="020B0604020202020204" pitchFamily="34" charset="0"/>
              <a:buNone/>
            </a:pPr>
            <a:endParaRPr lang="en-GB" i="0" dirty="0"/>
          </a:p>
        </p:txBody>
      </p:sp>
      <p:sp>
        <p:nvSpPr>
          <p:cNvPr id="4" name="Slide Number Placeholder 3"/>
          <p:cNvSpPr>
            <a:spLocks noGrp="1"/>
          </p:cNvSpPr>
          <p:nvPr>
            <p:ph type="sldNum" sz="quarter" idx="10"/>
          </p:nvPr>
        </p:nvSpPr>
        <p:spPr>
          <a:xfrm>
            <a:off x="4021295" y="9721107"/>
            <a:ext cx="3076363" cy="513507"/>
          </a:xfrm>
          <a:prstGeom prst="rect">
            <a:avLst/>
          </a:prstGeom>
        </p:spPr>
        <p:txBody>
          <a:bodyPr lIns="94768" tIns="47384" rIns="94768" bIns="47384"/>
          <a:lstStyle/>
          <a:p>
            <a:fld id="{C122AFCD-73CB-4956-8EA7-20FBA26B01FE}" type="slidenum">
              <a:rPr lang="en-GB" smtClean="0"/>
              <a:t>8</a:t>
            </a:fld>
            <a:endParaRPr lang="en-GB"/>
          </a:p>
        </p:txBody>
      </p:sp>
    </p:spTree>
    <p:extLst>
      <p:ext uri="{BB962C8B-B14F-4D97-AF65-F5344CB8AC3E}">
        <p14:creationId xmlns:p14="http://schemas.microsoft.com/office/powerpoint/2010/main" val="1459421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319088"/>
            <a:ext cx="6350000" cy="3571875"/>
          </a:xfrm>
        </p:spPr>
      </p:sp>
      <p:sp>
        <p:nvSpPr>
          <p:cNvPr id="3" name="Notes Placeholder 2"/>
          <p:cNvSpPr>
            <a:spLocks noGrp="1"/>
          </p:cNvSpPr>
          <p:nvPr>
            <p:ph type="body" idx="1"/>
          </p:nvPr>
        </p:nvSpPr>
        <p:spPr/>
        <p:txBody>
          <a:bodyPr/>
          <a:lstStyle/>
          <a:p>
            <a:r>
              <a:rPr lang="en-GB" b="1" dirty="0"/>
              <a:t>What does this slide show??</a:t>
            </a:r>
          </a:p>
          <a:p>
            <a:endParaRPr lang="en-GB" dirty="0"/>
          </a:p>
          <a:p>
            <a:r>
              <a:rPr lang="en-GB" dirty="0"/>
              <a:t>This slide shows the </a:t>
            </a:r>
            <a:r>
              <a:rPr lang="en-GB" b="1" dirty="0"/>
              <a:t>average weekly giving stats for each of our 255 parishes</a:t>
            </a:r>
            <a:r>
              <a:rPr lang="en-GB" dirty="0"/>
              <a:t>….</a:t>
            </a:r>
          </a:p>
          <a:p>
            <a:pPr defTabSz="947684">
              <a:defRPr/>
            </a:pPr>
            <a:r>
              <a:rPr lang="en-GB" dirty="0"/>
              <a:t>From just over £4 a week to just under £90 a week. </a:t>
            </a:r>
          </a:p>
          <a:p>
            <a:endParaRPr lang="en-GB" dirty="0"/>
          </a:p>
          <a:p>
            <a:r>
              <a:rPr lang="en-GB" dirty="0"/>
              <a:t>We’re grateful for all giving across our diocese –we truly are. But there is a remarkable spread of what people give.</a:t>
            </a:r>
          </a:p>
          <a:p>
            <a:endParaRPr lang="en-GB" dirty="0"/>
          </a:p>
          <a:p>
            <a:r>
              <a:rPr lang="en-GB" dirty="0"/>
              <a:t>And it’s not (as we saw earlier) that the lowest giving is from our poorest communities. It’s the parishes that on paper are some of the most affluent where the giving levels are lowest.</a:t>
            </a:r>
          </a:p>
          <a:p>
            <a:endParaRPr lang="en-GB" dirty="0"/>
          </a:p>
          <a:p>
            <a:r>
              <a:rPr lang="en-GB" dirty="0"/>
              <a:t>There will be all sorts of reasons for this – and we must all be very careful not to judge, condemn or draw simplistic conclusions. </a:t>
            </a:r>
          </a:p>
          <a:p>
            <a:endParaRPr lang="en-GB" dirty="0"/>
          </a:p>
          <a:p>
            <a:r>
              <a:rPr lang="en-GB" dirty="0"/>
              <a:t>This slide for me doesn’t tell us any answers – but it does raise a lot of questions that we need to ask. </a:t>
            </a:r>
          </a:p>
          <a:p>
            <a:endParaRPr lang="en-GB" dirty="0"/>
          </a:p>
          <a:p>
            <a:r>
              <a:rPr lang="en-GB" dirty="0"/>
              <a:t>What would this look like in your deanery? £7.38 to £17.31 So even within this deanery there’s a £10 a week difference between average giving levels between your different parishes… I can’t tell you why that is – maybe something for your Deanery Synod to look into and understand? What are the blocks to giving? What are the reasons we don’t understand? </a:t>
            </a:r>
          </a:p>
        </p:txBody>
      </p:sp>
      <p:sp>
        <p:nvSpPr>
          <p:cNvPr id="4" name="Slide Number Placeholder 3"/>
          <p:cNvSpPr>
            <a:spLocks noGrp="1"/>
          </p:cNvSpPr>
          <p:nvPr>
            <p:ph type="sldNum" sz="quarter" idx="5"/>
          </p:nvPr>
        </p:nvSpPr>
        <p:spPr>
          <a:xfrm>
            <a:off x="4021295" y="9721107"/>
            <a:ext cx="3076363" cy="513507"/>
          </a:xfrm>
          <a:prstGeom prst="rect">
            <a:avLst/>
          </a:prstGeom>
        </p:spPr>
        <p:txBody>
          <a:bodyPr lIns="94768" tIns="47384" rIns="94768" bIns="47384"/>
          <a:lstStyle/>
          <a:p>
            <a:fld id="{C684C3FB-174D-46C4-8842-2D64CA2EECF8}" type="slidenum">
              <a:rPr lang="en-GB" smtClean="0"/>
              <a:t>9</a:t>
            </a:fld>
            <a:endParaRPr lang="en-GB"/>
          </a:p>
        </p:txBody>
      </p:sp>
    </p:spTree>
    <p:extLst>
      <p:ext uri="{BB962C8B-B14F-4D97-AF65-F5344CB8AC3E}">
        <p14:creationId xmlns:p14="http://schemas.microsoft.com/office/powerpoint/2010/main" val="1092798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B774-080E-2D4B-BF2D-1AD9F34668F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04C34C9-52A7-244F-A6EE-DBC76928C0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F175FFD-650C-1344-8765-F7869AAAF27B}"/>
              </a:ext>
            </a:extLst>
          </p:cNvPr>
          <p:cNvSpPr>
            <a:spLocks noGrp="1"/>
          </p:cNvSpPr>
          <p:nvPr>
            <p:ph type="dt" sz="half" idx="10"/>
          </p:nvPr>
        </p:nvSpPr>
        <p:spPr/>
        <p:txBody>
          <a:bodyPr/>
          <a:lstStyle/>
          <a:p>
            <a:fld id="{A5EDC239-1DB3-CB47-9D21-68A187FAA42A}" type="datetimeFigureOut">
              <a:rPr lang="en-US" smtClean="0"/>
              <a:t>2/3/2024</a:t>
            </a:fld>
            <a:endParaRPr lang="en-US"/>
          </a:p>
        </p:txBody>
      </p:sp>
      <p:sp>
        <p:nvSpPr>
          <p:cNvPr id="5" name="Footer Placeholder 4">
            <a:extLst>
              <a:ext uri="{FF2B5EF4-FFF2-40B4-BE49-F238E27FC236}">
                <a16:creationId xmlns:a16="http://schemas.microsoft.com/office/drawing/2014/main" id="{94170833-93D6-244A-A779-9DFA1366F4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0599FF-E041-884C-9D60-B9604A322683}"/>
              </a:ext>
            </a:extLst>
          </p:cNvPr>
          <p:cNvSpPr>
            <a:spLocks noGrp="1"/>
          </p:cNvSpPr>
          <p:nvPr>
            <p:ph type="sldNum" sz="quarter" idx="12"/>
          </p:nvPr>
        </p:nvSpPr>
        <p:spPr/>
        <p:txBody>
          <a:bodyPr/>
          <a:lstStyle/>
          <a:p>
            <a:fld id="{302F75EA-7CA5-8449-976A-39074E35EEAA}" type="slidenum">
              <a:rPr lang="en-US" smtClean="0"/>
              <a:t>‹#›</a:t>
            </a:fld>
            <a:endParaRPr lang="en-US"/>
          </a:p>
        </p:txBody>
      </p:sp>
      <p:sp>
        <p:nvSpPr>
          <p:cNvPr id="7" name="Rectangle 6">
            <a:extLst>
              <a:ext uri="{FF2B5EF4-FFF2-40B4-BE49-F238E27FC236}">
                <a16:creationId xmlns:a16="http://schemas.microsoft.com/office/drawing/2014/main" id="{39197E51-FA6B-462F-9018-A34DC924787A}"/>
              </a:ext>
            </a:extLst>
          </p:cNvPr>
          <p:cNvSpPr/>
          <p:nvPr userDrawn="1"/>
        </p:nvSpPr>
        <p:spPr>
          <a:xfrm>
            <a:off x="0" y="0"/>
            <a:ext cx="579863" cy="6858000"/>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elay 10">
            <a:extLst>
              <a:ext uri="{FF2B5EF4-FFF2-40B4-BE49-F238E27FC236}">
                <a16:creationId xmlns:a16="http://schemas.microsoft.com/office/drawing/2014/main" id="{DC0493BD-0BE9-494B-86CC-3763B22A840D}"/>
              </a:ext>
            </a:extLst>
          </p:cNvPr>
          <p:cNvSpPr/>
          <p:nvPr userDrawn="1"/>
        </p:nvSpPr>
        <p:spPr>
          <a:xfrm rot="5400000">
            <a:off x="9421828" y="648959"/>
            <a:ext cx="3440153" cy="1410629"/>
          </a:xfrm>
          <a:custGeom>
            <a:avLst/>
            <a:gdLst>
              <a:gd name="connsiteX0" fmla="*/ 22303 w 5146936"/>
              <a:gd name="connsiteY0" fmla="*/ 11151 h 2486722"/>
              <a:gd name="connsiteX1" fmla="*/ 3947533 w 5146936"/>
              <a:gd name="connsiteY1" fmla="*/ 0 h 2486722"/>
              <a:gd name="connsiteX2" fmla="*/ 5146936 w 5146936"/>
              <a:gd name="connsiteY2" fmla="*/ 1243362 h 2486722"/>
              <a:gd name="connsiteX3" fmla="*/ 3947533 w 5146936"/>
              <a:gd name="connsiteY3" fmla="*/ 2486722 h 2486722"/>
              <a:gd name="connsiteX4" fmla="*/ 0 w 5146936"/>
              <a:gd name="connsiteY4" fmla="*/ 2453268 h 2486722"/>
              <a:gd name="connsiteX5" fmla="*/ 22303 w 5146936"/>
              <a:gd name="connsiteY5" fmla="*/ 11151 h 248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936" h="2486722">
                <a:moveTo>
                  <a:pt x="22303" y="11151"/>
                </a:moveTo>
                <a:lnTo>
                  <a:pt x="3947533" y="0"/>
                </a:lnTo>
                <a:cubicBezTo>
                  <a:pt x="4748158" y="0"/>
                  <a:pt x="5146936" y="556673"/>
                  <a:pt x="5146936" y="1243362"/>
                </a:cubicBezTo>
                <a:cubicBezTo>
                  <a:pt x="5146936" y="1930051"/>
                  <a:pt x="4748158" y="2486722"/>
                  <a:pt x="3947533" y="2486722"/>
                </a:cubicBezTo>
                <a:lnTo>
                  <a:pt x="0" y="2453268"/>
                </a:lnTo>
                <a:lnTo>
                  <a:pt x="22303" y="11151"/>
                </a:lnTo>
                <a:close/>
              </a:path>
            </a:pathLst>
          </a:cu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BA900"/>
              </a:solidFill>
            </a:endParaRPr>
          </a:p>
        </p:txBody>
      </p:sp>
      <p:sp>
        <p:nvSpPr>
          <p:cNvPr id="9" name="Delay 10">
            <a:extLst>
              <a:ext uri="{FF2B5EF4-FFF2-40B4-BE49-F238E27FC236}">
                <a16:creationId xmlns:a16="http://schemas.microsoft.com/office/drawing/2014/main" id="{ACA7F228-2F01-4E74-85DA-B6C62540ED69}"/>
              </a:ext>
            </a:extLst>
          </p:cNvPr>
          <p:cNvSpPr/>
          <p:nvPr userDrawn="1"/>
        </p:nvSpPr>
        <p:spPr>
          <a:xfrm rot="5400000">
            <a:off x="9149417" y="338352"/>
            <a:ext cx="2574345" cy="1166036"/>
          </a:xfrm>
          <a:custGeom>
            <a:avLst/>
            <a:gdLst>
              <a:gd name="connsiteX0" fmla="*/ 22303 w 5146936"/>
              <a:gd name="connsiteY0" fmla="*/ 11151 h 2486722"/>
              <a:gd name="connsiteX1" fmla="*/ 3947533 w 5146936"/>
              <a:gd name="connsiteY1" fmla="*/ 0 h 2486722"/>
              <a:gd name="connsiteX2" fmla="*/ 5146936 w 5146936"/>
              <a:gd name="connsiteY2" fmla="*/ 1243362 h 2486722"/>
              <a:gd name="connsiteX3" fmla="*/ 3947533 w 5146936"/>
              <a:gd name="connsiteY3" fmla="*/ 2486722 h 2486722"/>
              <a:gd name="connsiteX4" fmla="*/ 0 w 5146936"/>
              <a:gd name="connsiteY4" fmla="*/ 2453268 h 2486722"/>
              <a:gd name="connsiteX5" fmla="*/ 22303 w 5146936"/>
              <a:gd name="connsiteY5" fmla="*/ 11151 h 248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936" h="2486722">
                <a:moveTo>
                  <a:pt x="22303" y="11151"/>
                </a:moveTo>
                <a:lnTo>
                  <a:pt x="3947533" y="0"/>
                </a:lnTo>
                <a:cubicBezTo>
                  <a:pt x="4748158" y="0"/>
                  <a:pt x="5146936" y="556673"/>
                  <a:pt x="5146936" y="1243362"/>
                </a:cubicBezTo>
                <a:cubicBezTo>
                  <a:pt x="5146936" y="1930051"/>
                  <a:pt x="4748158" y="2486722"/>
                  <a:pt x="3947533" y="2486722"/>
                </a:cubicBezTo>
                <a:lnTo>
                  <a:pt x="0" y="2453268"/>
                </a:lnTo>
                <a:lnTo>
                  <a:pt x="22303" y="11151"/>
                </a:lnTo>
                <a:close/>
              </a:path>
            </a:pathLst>
          </a:custGeom>
          <a:noFill/>
          <a:ln w="38100">
            <a:solidFill>
              <a:srgbClr val="EB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BA900"/>
              </a:solidFill>
            </a:endParaRPr>
          </a:p>
        </p:txBody>
      </p:sp>
      <p:sp>
        <p:nvSpPr>
          <p:cNvPr id="10" name="Delay 10">
            <a:extLst>
              <a:ext uri="{FF2B5EF4-FFF2-40B4-BE49-F238E27FC236}">
                <a16:creationId xmlns:a16="http://schemas.microsoft.com/office/drawing/2014/main" id="{87F0CF05-0473-4F27-ABC8-2E983B839CFE}"/>
              </a:ext>
            </a:extLst>
          </p:cNvPr>
          <p:cNvSpPr/>
          <p:nvPr userDrawn="1"/>
        </p:nvSpPr>
        <p:spPr>
          <a:xfrm rot="16200000">
            <a:off x="-223227" y="4238558"/>
            <a:ext cx="3929913" cy="1601497"/>
          </a:xfrm>
          <a:custGeom>
            <a:avLst/>
            <a:gdLst>
              <a:gd name="connsiteX0" fmla="*/ 22303 w 5146936"/>
              <a:gd name="connsiteY0" fmla="*/ 11151 h 2486722"/>
              <a:gd name="connsiteX1" fmla="*/ 3947533 w 5146936"/>
              <a:gd name="connsiteY1" fmla="*/ 0 h 2486722"/>
              <a:gd name="connsiteX2" fmla="*/ 5146936 w 5146936"/>
              <a:gd name="connsiteY2" fmla="*/ 1243362 h 2486722"/>
              <a:gd name="connsiteX3" fmla="*/ 3947533 w 5146936"/>
              <a:gd name="connsiteY3" fmla="*/ 2486722 h 2486722"/>
              <a:gd name="connsiteX4" fmla="*/ 0 w 5146936"/>
              <a:gd name="connsiteY4" fmla="*/ 2453268 h 2486722"/>
              <a:gd name="connsiteX5" fmla="*/ 22303 w 5146936"/>
              <a:gd name="connsiteY5" fmla="*/ 11151 h 248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936" h="2486722">
                <a:moveTo>
                  <a:pt x="22303" y="11151"/>
                </a:moveTo>
                <a:lnTo>
                  <a:pt x="3947533" y="0"/>
                </a:lnTo>
                <a:cubicBezTo>
                  <a:pt x="4748158" y="0"/>
                  <a:pt x="5146936" y="556673"/>
                  <a:pt x="5146936" y="1243362"/>
                </a:cubicBezTo>
                <a:cubicBezTo>
                  <a:pt x="5146936" y="1930051"/>
                  <a:pt x="4748158" y="2486722"/>
                  <a:pt x="3947533" y="2486722"/>
                </a:cubicBezTo>
                <a:lnTo>
                  <a:pt x="0" y="2453268"/>
                </a:lnTo>
                <a:lnTo>
                  <a:pt x="22303" y="11151"/>
                </a:lnTo>
                <a:close/>
              </a:path>
            </a:pathLst>
          </a:custGeom>
          <a:noFill/>
          <a:ln w="38100">
            <a:solidFill>
              <a:srgbClr val="EB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BA900"/>
              </a:solidFill>
            </a:endParaRPr>
          </a:p>
        </p:txBody>
      </p:sp>
      <p:sp>
        <p:nvSpPr>
          <p:cNvPr id="11" name="Delay 10">
            <a:extLst>
              <a:ext uri="{FF2B5EF4-FFF2-40B4-BE49-F238E27FC236}">
                <a16:creationId xmlns:a16="http://schemas.microsoft.com/office/drawing/2014/main" id="{16CE4F37-DCBB-42D6-A83F-AC1AC9A890E5}"/>
              </a:ext>
            </a:extLst>
          </p:cNvPr>
          <p:cNvSpPr/>
          <p:nvPr userDrawn="1"/>
        </p:nvSpPr>
        <p:spPr>
          <a:xfrm rot="16200000">
            <a:off x="999244" y="4831266"/>
            <a:ext cx="3086468" cy="1259526"/>
          </a:xfrm>
          <a:custGeom>
            <a:avLst/>
            <a:gdLst>
              <a:gd name="connsiteX0" fmla="*/ 22303 w 5146936"/>
              <a:gd name="connsiteY0" fmla="*/ 11151 h 2486722"/>
              <a:gd name="connsiteX1" fmla="*/ 3947533 w 5146936"/>
              <a:gd name="connsiteY1" fmla="*/ 0 h 2486722"/>
              <a:gd name="connsiteX2" fmla="*/ 5146936 w 5146936"/>
              <a:gd name="connsiteY2" fmla="*/ 1243362 h 2486722"/>
              <a:gd name="connsiteX3" fmla="*/ 3947533 w 5146936"/>
              <a:gd name="connsiteY3" fmla="*/ 2486722 h 2486722"/>
              <a:gd name="connsiteX4" fmla="*/ 0 w 5146936"/>
              <a:gd name="connsiteY4" fmla="*/ 2453268 h 2486722"/>
              <a:gd name="connsiteX5" fmla="*/ 22303 w 5146936"/>
              <a:gd name="connsiteY5" fmla="*/ 11151 h 248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6936" h="2486722">
                <a:moveTo>
                  <a:pt x="22303" y="11151"/>
                </a:moveTo>
                <a:lnTo>
                  <a:pt x="3947533" y="0"/>
                </a:lnTo>
                <a:cubicBezTo>
                  <a:pt x="4748158" y="0"/>
                  <a:pt x="5146936" y="556673"/>
                  <a:pt x="5146936" y="1243362"/>
                </a:cubicBezTo>
                <a:cubicBezTo>
                  <a:pt x="5146936" y="1930051"/>
                  <a:pt x="4748158" y="2486722"/>
                  <a:pt x="3947533" y="2486722"/>
                </a:cubicBezTo>
                <a:lnTo>
                  <a:pt x="0" y="2453268"/>
                </a:lnTo>
                <a:lnTo>
                  <a:pt x="22303" y="11151"/>
                </a:lnTo>
                <a:close/>
              </a:path>
            </a:pathLst>
          </a:custGeom>
          <a:solidFill>
            <a:srgbClr val="EBA900"/>
          </a:solidFill>
          <a:ln w="38100">
            <a:solidFill>
              <a:srgbClr val="EB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BA900"/>
              </a:solidFill>
            </a:endParaRPr>
          </a:p>
        </p:txBody>
      </p:sp>
      <p:pic>
        <p:nvPicPr>
          <p:cNvPr id="12" name="Picture 11" descr="Logo&#10;&#10;Description automatically generated with medium confidence">
            <a:extLst>
              <a:ext uri="{FF2B5EF4-FFF2-40B4-BE49-F238E27FC236}">
                <a16:creationId xmlns:a16="http://schemas.microsoft.com/office/drawing/2014/main" id="{E058837E-8C04-4B93-BE03-E8AC1E03665E}"/>
              </a:ext>
            </a:extLst>
          </p:cNvPr>
          <p:cNvPicPr>
            <a:picLocks noChangeAspect="1"/>
          </p:cNvPicPr>
          <p:nvPr userDrawn="1"/>
        </p:nvPicPr>
        <p:blipFill>
          <a:blip r:embed="rId2"/>
          <a:stretch>
            <a:fillRect/>
          </a:stretch>
        </p:blipFill>
        <p:spPr>
          <a:xfrm>
            <a:off x="9641416" y="5735637"/>
            <a:ext cx="2205803" cy="908272"/>
          </a:xfrm>
          <a:prstGeom prst="rect">
            <a:avLst/>
          </a:prstGeom>
        </p:spPr>
      </p:pic>
    </p:spTree>
    <p:extLst>
      <p:ext uri="{BB962C8B-B14F-4D97-AF65-F5344CB8AC3E}">
        <p14:creationId xmlns:p14="http://schemas.microsoft.com/office/powerpoint/2010/main" val="62142291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91E17-0BC6-B44C-97B9-222F826DA39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21AE6C7-45F2-1C4F-9101-DC6B8955949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A861BD-BE63-E045-BB4F-5C677DE81A7E}"/>
              </a:ext>
            </a:extLst>
          </p:cNvPr>
          <p:cNvSpPr>
            <a:spLocks noGrp="1"/>
          </p:cNvSpPr>
          <p:nvPr>
            <p:ph type="dt" sz="half" idx="10"/>
          </p:nvPr>
        </p:nvSpPr>
        <p:spPr/>
        <p:txBody>
          <a:bodyPr/>
          <a:lstStyle/>
          <a:p>
            <a:fld id="{A5EDC239-1DB3-CB47-9D21-68A187FAA42A}" type="datetimeFigureOut">
              <a:rPr lang="en-US" smtClean="0"/>
              <a:t>2/3/2024</a:t>
            </a:fld>
            <a:endParaRPr lang="en-US"/>
          </a:p>
        </p:txBody>
      </p:sp>
      <p:sp>
        <p:nvSpPr>
          <p:cNvPr id="5" name="Footer Placeholder 4">
            <a:extLst>
              <a:ext uri="{FF2B5EF4-FFF2-40B4-BE49-F238E27FC236}">
                <a16:creationId xmlns:a16="http://schemas.microsoft.com/office/drawing/2014/main" id="{69A7DCC9-37DB-0447-86B0-483BB9644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6AB55-E823-9A4D-85C8-32854F1EAB31}"/>
              </a:ext>
            </a:extLst>
          </p:cNvPr>
          <p:cNvSpPr>
            <a:spLocks noGrp="1"/>
          </p:cNvSpPr>
          <p:nvPr>
            <p:ph type="sldNum" sz="quarter" idx="12"/>
          </p:nvPr>
        </p:nvSpPr>
        <p:spPr/>
        <p:txBody>
          <a:bodyPr/>
          <a:lstStyle/>
          <a:p>
            <a:fld id="{302F75EA-7CA5-8449-976A-39074E35EEAA}" type="slidenum">
              <a:rPr lang="en-US" smtClean="0"/>
              <a:t>‹#›</a:t>
            </a:fld>
            <a:endParaRPr lang="en-US"/>
          </a:p>
        </p:txBody>
      </p:sp>
      <p:sp>
        <p:nvSpPr>
          <p:cNvPr id="7" name="Rectangle 6">
            <a:extLst>
              <a:ext uri="{FF2B5EF4-FFF2-40B4-BE49-F238E27FC236}">
                <a16:creationId xmlns:a16="http://schemas.microsoft.com/office/drawing/2014/main" id="{69430A66-7CE7-4092-AFCA-13B946487976}"/>
              </a:ext>
            </a:extLst>
          </p:cNvPr>
          <p:cNvSpPr/>
          <p:nvPr userDrawn="1"/>
        </p:nvSpPr>
        <p:spPr>
          <a:xfrm>
            <a:off x="0" y="0"/>
            <a:ext cx="579863" cy="6858000"/>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with medium confidence">
            <a:extLst>
              <a:ext uri="{FF2B5EF4-FFF2-40B4-BE49-F238E27FC236}">
                <a16:creationId xmlns:a16="http://schemas.microsoft.com/office/drawing/2014/main" id="{0D9BB3F6-E375-4DB3-8390-031A77B41D89}"/>
              </a:ext>
            </a:extLst>
          </p:cNvPr>
          <p:cNvPicPr>
            <a:picLocks noChangeAspect="1"/>
          </p:cNvPicPr>
          <p:nvPr userDrawn="1"/>
        </p:nvPicPr>
        <p:blipFill>
          <a:blip r:embed="rId2"/>
          <a:stretch>
            <a:fillRect/>
          </a:stretch>
        </p:blipFill>
        <p:spPr>
          <a:xfrm>
            <a:off x="9641416" y="5735637"/>
            <a:ext cx="2205803" cy="908272"/>
          </a:xfrm>
          <a:prstGeom prst="rect">
            <a:avLst/>
          </a:prstGeom>
        </p:spPr>
      </p:pic>
    </p:spTree>
    <p:extLst>
      <p:ext uri="{BB962C8B-B14F-4D97-AF65-F5344CB8AC3E}">
        <p14:creationId xmlns:p14="http://schemas.microsoft.com/office/powerpoint/2010/main" val="243037251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A1ED30-C031-9245-99AB-0DB9979250A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F322D16-AA75-D84C-8721-68AB616BC3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3BF177-EAD4-954C-B079-FF2655056DC7}"/>
              </a:ext>
            </a:extLst>
          </p:cNvPr>
          <p:cNvSpPr>
            <a:spLocks noGrp="1"/>
          </p:cNvSpPr>
          <p:nvPr>
            <p:ph type="dt" sz="half" idx="10"/>
          </p:nvPr>
        </p:nvSpPr>
        <p:spPr/>
        <p:txBody>
          <a:bodyPr/>
          <a:lstStyle/>
          <a:p>
            <a:fld id="{A5EDC239-1DB3-CB47-9D21-68A187FAA42A}" type="datetimeFigureOut">
              <a:rPr lang="en-US" smtClean="0"/>
              <a:t>2/3/2024</a:t>
            </a:fld>
            <a:endParaRPr lang="en-US"/>
          </a:p>
        </p:txBody>
      </p:sp>
      <p:sp>
        <p:nvSpPr>
          <p:cNvPr id="5" name="Footer Placeholder 4">
            <a:extLst>
              <a:ext uri="{FF2B5EF4-FFF2-40B4-BE49-F238E27FC236}">
                <a16:creationId xmlns:a16="http://schemas.microsoft.com/office/drawing/2014/main" id="{9B49C5F6-A944-B24E-A5EF-D8CEC1AD5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EB7D53-3178-2848-AEA7-BBBEAA44FA48}"/>
              </a:ext>
            </a:extLst>
          </p:cNvPr>
          <p:cNvSpPr>
            <a:spLocks noGrp="1"/>
          </p:cNvSpPr>
          <p:nvPr>
            <p:ph type="sldNum" sz="quarter" idx="12"/>
          </p:nvPr>
        </p:nvSpPr>
        <p:spPr/>
        <p:txBody>
          <a:bodyPr/>
          <a:lstStyle/>
          <a:p>
            <a:fld id="{302F75EA-7CA5-8449-976A-39074E35EEAA}" type="slidenum">
              <a:rPr lang="en-US" smtClean="0"/>
              <a:t>‹#›</a:t>
            </a:fld>
            <a:endParaRPr lang="en-US"/>
          </a:p>
        </p:txBody>
      </p:sp>
      <p:sp>
        <p:nvSpPr>
          <p:cNvPr id="7" name="Rectangle 6">
            <a:extLst>
              <a:ext uri="{FF2B5EF4-FFF2-40B4-BE49-F238E27FC236}">
                <a16:creationId xmlns:a16="http://schemas.microsoft.com/office/drawing/2014/main" id="{D7FA9759-603F-48EA-9EE0-6F307FCB186E}"/>
              </a:ext>
            </a:extLst>
          </p:cNvPr>
          <p:cNvSpPr/>
          <p:nvPr userDrawn="1"/>
        </p:nvSpPr>
        <p:spPr>
          <a:xfrm>
            <a:off x="0" y="0"/>
            <a:ext cx="579863" cy="6858000"/>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with medium confidence">
            <a:extLst>
              <a:ext uri="{FF2B5EF4-FFF2-40B4-BE49-F238E27FC236}">
                <a16:creationId xmlns:a16="http://schemas.microsoft.com/office/drawing/2014/main" id="{529617EB-7A30-4DF1-BA6A-5CF77E23BCBC}"/>
              </a:ext>
            </a:extLst>
          </p:cNvPr>
          <p:cNvPicPr>
            <a:picLocks noChangeAspect="1"/>
          </p:cNvPicPr>
          <p:nvPr userDrawn="1"/>
        </p:nvPicPr>
        <p:blipFill>
          <a:blip r:embed="rId2"/>
          <a:stretch>
            <a:fillRect/>
          </a:stretch>
        </p:blipFill>
        <p:spPr>
          <a:xfrm>
            <a:off x="9641416" y="5735637"/>
            <a:ext cx="2205803" cy="908272"/>
          </a:xfrm>
          <a:prstGeom prst="rect">
            <a:avLst/>
          </a:prstGeom>
        </p:spPr>
      </p:pic>
    </p:spTree>
    <p:extLst>
      <p:ext uri="{BB962C8B-B14F-4D97-AF65-F5344CB8AC3E}">
        <p14:creationId xmlns:p14="http://schemas.microsoft.com/office/powerpoint/2010/main" val="271911020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C154F1-E74C-48C3-A302-B353B2F4143E}"/>
              </a:ext>
            </a:extLst>
          </p:cNvPr>
          <p:cNvSpPr/>
          <p:nvPr userDrawn="1"/>
        </p:nvSpPr>
        <p:spPr>
          <a:xfrm>
            <a:off x="0" y="0"/>
            <a:ext cx="579863" cy="6858000"/>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with medium confidence">
            <a:extLst>
              <a:ext uri="{FF2B5EF4-FFF2-40B4-BE49-F238E27FC236}">
                <a16:creationId xmlns:a16="http://schemas.microsoft.com/office/drawing/2014/main" id="{8267217E-1C24-4B97-96C9-F53AF14FE97C}"/>
              </a:ext>
            </a:extLst>
          </p:cNvPr>
          <p:cNvPicPr>
            <a:picLocks noChangeAspect="1"/>
          </p:cNvPicPr>
          <p:nvPr userDrawn="1"/>
        </p:nvPicPr>
        <p:blipFill>
          <a:blip r:embed="rId2"/>
          <a:stretch>
            <a:fillRect/>
          </a:stretch>
        </p:blipFill>
        <p:spPr>
          <a:xfrm>
            <a:off x="9641416" y="5735637"/>
            <a:ext cx="2205803" cy="908272"/>
          </a:xfrm>
          <a:prstGeom prst="rect">
            <a:avLst/>
          </a:prstGeom>
        </p:spPr>
      </p:pic>
    </p:spTree>
    <p:extLst>
      <p:ext uri="{BB962C8B-B14F-4D97-AF65-F5344CB8AC3E}">
        <p14:creationId xmlns:p14="http://schemas.microsoft.com/office/powerpoint/2010/main" val="2637224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B8607-6735-1B49-BDF9-7E10FDCF9D1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AF387D2-2FF5-6D4B-B3D1-D8A5033AEF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D1204E-4D7B-7740-9EC9-0FF9CFB3D753}"/>
              </a:ext>
            </a:extLst>
          </p:cNvPr>
          <p:cNvSpPr>
            <a:spLocks noGrp="1"/>
          </p:cNvSpPr>
          <p:nvPr>
            <p:ph type="dt" sz="half" idx="10"/>
          </p:nvPr>
        </p:nvSpPr>
        <p:spPr/>
        <p:txBody>
          <a:bodyPr/>
          <a:lstStyle/>
          <a:p>
            <a:fld id="{A5EDC239-1DB3-CB47-9D21-68A187FAA42A}" type="datetimeFigureOut">
              <a:rPr lang="en-US" smtClean="0"/>
              <a:t>2/3/2024</a:t>
            </a:fld>
            <a:endParaRPr lang="en-US"/>
          </a:p>
        </p:txBody>
      </p:sp>
      <p:sp>
        <p:nvSpPr>
          <p:cNvPr id="5" name="Footer Placeholder 4">
            <a:extLst>
              <a:ext uri="{FF2B5EF4-FFF2-40B4-BE49-F238E27FC236}">
                <a16:creationId xmlns:a16="http://schemas.microsoft.com/office/drawing/2014/main" id="{ED8C480A-4350-DB45-904B-68ADE420F6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7A9680-EC20-8444-A06A-91352D1DBCEA}"/>
              </a:ext>
            </a:extLst>
          </p:cNvPr>
          <p:cNvSpPr>
            <a:spLocks noGrp="1"/>
          </p:cNvSpPr>
          <p:nvPr>
            <p:ph type="sldNum" sz="quarter" idx="12"/>
          </p:nvPr>
        </p:nvSpPr>
        <p:spPr/>
        <p:txBody>
          <a:bodyPr/>
          <a:lstStyle/>
          <a:p>
            <a:fld id="{302F75EA-7CA5-8449-976A-39074E35EEAA}" type="slidenum">
              <a:rPr lang="en-US" smtClean="0"/>
              <a:t>‹#›</a:t>
            </a:fld>
            <a:endParaRPr lang="en-US"/>
          </a:p>
        </p:txBody>
      </p:sp>
      <p:sp>
        <p:nvSpPr>
          <p:cNvPr id="7" name="Rectangle 6">
            <a:extLst>
              <a:ext uri="{FF2B5EF4-FFF2-40B4-BE49-F238E27FC236}">
                <a16:creationId xmlns:a16="http://schemas.microsoft.com/office/drawing/2014/main" id="{CFB0D2EF-3CBB-45B0-A9A6-49C24C8B50B3}"/>
              </a:ext>
            </a:extLst>
          </p:cNvPr>
          <p:cNvSpPr/>
          <p:nvPr userDrawn="1"/>
        </p:nvSpPr>
        <p:spPr>
          <a:xfrm>
            <a:off x="0" y="0"/>
            <a:ext cx="579863" cy="6858000"/>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with medium confidence">
            <a:extLst>
              <a:ext uri="{FF2B5EF4-FFF2-40B4-BE49-F238E27FC236}">
                <a16:creationId xmlns:a16="http://schemas.microsoft.com/office/drawing/2014/main" id="{173353E8-36FC-4B28-AF82-359D19A4C38F}"/>
              </a:ext>
            </a:extLst>
          </p:cNvPr>
          <p:cNvPicPr>
            <a:picLocks noChangeAspect="1"/>
          </p:cNvPicPr>
          <p:nvPr userDrawn="1"/>
        </p:nvPicPr>
        <p:blipFill>
          <a:blip r:embed="rId2"/>
          <a:stretch>
            <a:fillRect/>
          </a:stretch>
        </p:blipFill>
        <p:spPr>
          <a:xfrm>
            <a:off x="9641416" y="5735637"/>
            <a:ext cx="2205803" cy="908272"/>
          </a:xfrm>
          <a:prstGeom prst="rect">
            <a:avLst/>
          </a:prstGeom>
        </p:spPr>
      </p:pic>
    </p:spTree>
    <p:extLst>
      <p:ext uri="{BB962C8B-B14F-4D97-AF65-F5344CB8AC3E}">
        <p14:creationId xmlns:p14="http://schemas.microsoft.com/office/powerpoint/2010/main" val="370431835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2A1B-4C83-B440-82A0-A40162A8053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2E159E8-97C8-C348-948F-15F67E3637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E7F9E09-A822-384C-AD97-C18599CF6665}"/>
              </a:ext>
            </a:extLst>
          </p:cNvPr>
          <p:cNvSpPr>
            <a:spLocks noGrp="1"/>
          </p:cNvSpPr>
          <p:nvPr>
            <p:ph type="dt" sz="half" idx="10"/>
          </p:nvPr>
        </p:nvSpPr>
        <p:spPr/>
        <p:txBody>
          <a:bodyPr/>
          <a:lstStyle/>
          <a:p>
            <a:fld id="{A5EDC239-1DB3-CB47-9D21-68A187FAA42A}" type="datetimeFigureOut">
              <a:rPr lang="en-US" smtClean="0"/>
              <a:t>2/3/2024</a:t>
            </a:fld>
            <a:endParaRPr lang="en-US"/>
          </a:p>
        </p:txBody>
      </p:sp>
      <p:sp>
        <p:nvSpPr>
          <p:cNvPr id="5" name="Footer Placeholder 4">
            <a:extLst>
              <a:ext uri="{FF2B5EF4-FFF2-40B4-BE49-F238E27FC236}">
                <a16:creationId xmlns:a16="http://schemas.microsoft.com/office/drawing/2014/main" id="{FF71DE41-203F-AE41-B70F-7412049977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D75047-B6A3-D241-BBA1-8F13555B5350}"/>
              </a:ext>
            </a:extLst>
          </p:cNvPr>
          <p:cNvSpPr>
            <a:spLocks noGrp="1"/>
          </p:cNvSpPr>
          <p:nvPr>
            <p:ph type="sldNum" sz="quarter" idx="12"/>
          </p:nvPr>
        </p:nvSpPr>
        <p:spPr/>
        <p:txBody>
          <a:bodyPr/>
          <a:lstStyle/>
          <a:p>
            <a:fld id="{302F75EA-7CA5-8449-976A-39074E35EEAA}" type="slidenum">
              <a:rPr lang="en-US" smtClean="0"/>
              <a:t>‹#›</a:t>
            </a:fld>
            <a:endParaRPr lang="en-US"/>
          </a:p>
        </p:txBody>
      </p:sp>
      <p:sp>
        <p:nvSpPr>
          <p:cNvPr id="7" name="Rectangle 6">
            <a:extLst>
              <a:ext uri="{FF2B5EF4-FFF2-40B4-BE49-F238E27FC236}">
                <a16:creationId xmlns:a16="http://schemas.microsoft.com/office/drawing/2014/main" id="{2082099B-07CA-4407-80C4-0B8C05A26CD8}"/>
              </a:ext>
            </a:extLst>
          </p:cNvPr>
          <p:cNvSpPr/>
          <p:nvPr userDrawn="1"/>
        </p:nvSpPr>
        <p:spPr>
          <a:xfrm>
            <a:off x="0" y="0"/>
            <a:ext cx="579863" cy="6858000"/>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with medium confidence">
            <a:extLst>
              <a:ext uri="{FF2B5EF4-FFF2-40B4-BE49-F238E27FC236}">
                <a16:creationId xmlns:a16="http://schemas.microsoft.com/office/drawing/2014/main" id="{8D5DE0C0-3135-4F55-821F-8020B0473601}"/>
              </a:ext>
            </a:extLst>
          </p:cNvPr>
          <p:cNvPicPr>
            <a:picLocks noChangeAspect="1"/>
          </p:cNvPicPr>
          <p:nvPr userDrawn="1"/>
        </p:nvPicPr>
        <p:blipFill>
          <a:blip r:embed="rId2"/>
          <a:stretch>
            <a:fillRect/>
          </a:stretch>
        </p:blipFill>
        <p:spPr>
          <a:xfrm>
            <a:off x="9641416" y="5735637"/>
            <a:ext cx="2205803" cy="908272"/>
          </a:xfrm>
          <a:prstGeom prst="rect">
            <a:avLst/>
          </a:prstGeom>
        </p:spPr>
      </p:pic>
    </p:spTree>
    <p:extLst>
      <p:ext uri="{BB962C8B-B14F-4D97-AF65-F5344CB8AC3E}">
        <p14:creationId xmlns:p14="http://schemas.microsoft.com/office/powerpoint/2010/main" val="419639477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66EA5-115F-BB4C-BC34-2FC09EFD99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EF875F8-D697-E248-A346-D29EF150C38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7E7DCAF-BF92-D145-9B24-64F00EF5595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C450671-0964-A044-8547-3272CBD4E422}"/>
              </a:ext>
            </a:extLst>
          </p:cNvPr>
          <p:cNvSpPr>
            <a:spLocks noGrp="1"/>
          </p:cNvSpPr>
          <p:nvPr>
            <p:ph type="dt" sz="half" idx="10"/>
          </p:nvPr>
        </p:nvSpPr>
        <p:spPr/>
        <p:txBody>
          <a:bodyPr/>
          <a:lstStyle/>
          <a:p>
            <a:fld id="{A5EDC239-1DB3-CB47-9D21-68A187FAA42A}" type="datetimeFigureOut">
              <a:rPr lang="en-US" smtClean="0"/>
              <a:t>2/3/2024</a:t>
            </a:fld>
            <a:endParaRPr lang="en-US"/>
          </a:p>
        </p:txBody>
      </p:sp>
      <p:sp>
        <p:nvSpPr>
          <p:cNvPr id="6" name="Footer Placeholder 5">
            <a:extLst>
              <a:ext uri="{FF2B5EF4-FFF2-40B4-BE49-F238E27FC236}">
                <a16:creationId xmlns:a16="http://schemas.microsoft.com/office/drawing/2014/main" id="{B497E7F8-9C9E-AA44-AC33-DD614CC17A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374E92-5883-3A41-B3A0-0AA0D25D5B4B}"/>
              </a:ext>
            </a:extLst>
          </p:cNvPr>
          <p:cNvSpPr>
            <a:spLocks noGrp="1"/>
          </p:cNvSpPr>
          <p:nvPr>
            <p:ph type="sldNum" sz="quarter" idx="12"/>
          </p:nvPr>
        </p:nvSpPr>
        <p:spPr/>
        <p:txBody>
          <a:bodyPr/>
          <a:lstStyle/>
          <a:p>
            <a:fld id="{302F75EA-7CA5-8449-976A-39074E35EEAA}" type="slidenum">
              <a:rPr lang="en-US" smtClean="0"/>
              <a:t>‹#›</a:t>
            </a:fld>
            <a:endParaRPr lang="en-US"/>
          </a:p>
        </p:txBody>
      </p:sp>
      <p:sp>
        <p:nvSpPr>
          <p:cNvPr id="8" name="Rectangle 7">
            <a:extLst>
              <a:ext uri="{FF2B5EF4-FFF2-40B4-BE49-F238E27FC236}">
                <a16:creationId xmlns:a16="http://schemas.microsoft.com/office/drawing/2014/main" id="{7BB3D043-B4DB-4DCB-BE26-AE0642532157}"/>
              </a:ext>
            </a:extLst>
          </p:cNvPr>
          <p:cNvSpPr/>
          <p:nvPr userDrawn="1"/>
        </p:nvSpPr>
        <p:spPr>
          <a:xfrm>
            <a:off x="0" y="0"/>
            <a:ext cx="579863" cy="6858000"/>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with medium confidence">
            <a:extLst>
              <a:ext uri="{FF2B5EF4-FFF2-40B4-BE49-F238E27FC236}">
                <a16:creationId xmlns:a16="http://schemas.microsoft.com/office/drawing/2014/main" id="{9D0C9311-82F5-4E02-93AA-AF76D7641654}"/>
              </a:ext>
            </a:extLst>
          </p:cNvPr>
          <p:cNvPicPr>
            <a:picLocks noChangeAspect="1"/>
          </p:cNvPicPr>
          <p:nvPr userDrawn="1"/>
        </p:nvPicPr>
        <p:blipFill>
          <a:blip r:embed="rId2"/>
          <a:stretch>
            <a:fillRect/>
          </a:stretch>
        </p:blipFill>
        <p:spPr>
          <a:xfrm>
            <a:off x="9641416" y="5735637"/>
            <a:ext cx="2205803" cy="908272"/>
          </a:xfrm>
          <a:prstGeom prst="rect">
            <a:avLst/>
          </a:prstGeom>
        </p:spPr>
      </p:pic>
    </p:spTree>
    <p:extLst>
      <p:ext uri="{BB962C8B-B14F-4D97-AF65-F5344CB8AC3E}">
        <p14:creationId xmlns:p14="http://schemas.microsoft.com/office/powerpoint/2010/main" val="29042953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87BA9-3D84-AE42-9C5B-19AE108F13E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AB6607C-08DE-1340-8190-D93FEFF52B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9C7C9A4-2ECA-A245-A8DB-8F689B59BBC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740D806-08D0-284E-A4E8-4155EBBEAE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C1D54B5-5639-A04B-ADC3-23D41422F2C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E97E4BC-44BD-9749-B047-C9250AA45F95}"/>
              </a:ext>
            </a:extLst>
          </p:cNvPr>
          <p:cNvSpPr>
            <a:spLocks noGrp="1"/>
          </p:cNvSpPr>
          <p:nvPr>
            <p:ph type="dt" sz="half" idx="10"/>
          </p:nvPr>
        </p:nvSpPr>
        <p:spPr/>
        <p:txBody>
          <a:bodyPr/>
          <a:lstStyle/>
          <a:p>
            <a:fld id="{A5EDC239-1DB3-CB47-9D21-68A187FAA42A}" type="datetimeFigureOut">
              <a:rPr lang="en-US" smtClean="0"/>
              <a:t>2/3/2024</a:t>
            </a:fld>
            <a:endParaRPr lang="en-US"/>
          </a:p>
        </p:txBody>
      </p:sp>
      <p:sp>
        <p:nvSpPr>
          <p:cNvPr id="8" name="Footer Placeholder 7">
            <a:extLst>
              <a:ext uri="{FF2B5EF4-FFF2-40B4-BE49-F238E27FC236}">
                <a16:creationId xmlns:a16="http://schemas.microsoft.com/office/drawing/2014/main" id="{C2793889-15B0-3D46-B2FF-756FE06688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FA18D1-96A9-D14A-A605-C4C460ECE6DF}"/>
              </a:ext>
            </a:extLst>
          </p:cNvPr>
          <p:cNvSpPr>
            <a:spLocks noGrp="1"/>
          </p:cNvSpPr>
          <p:nvPr>
            <p:ph type="sldNum" sz="quarter" idx="12"/>
          </p:nvPr>
        </p:nvSpPr>
        <p:spPr/>
        <p:txBody>
          <a:bodyPr/>
          <a:lstStyle/>
          <a:p>
            <a:fld id="{302F75EA-7CA5-8449-976A-39074E35EEAA}" type="slidenum">
              <a:rPr lang="en-US" smtClean="0"/>
              <a:t>‹#›</a:t>
            </a:fld>
            <a:endParaRPr lang="en-US"/>
          </a:p>
        </p:txBody>
      </p:sp>
      <p:sp>
        <p:nvSpPr>
          <p:cNvPr id="10" name="Rectangle 9">
            <a:extLst>
              <a:ext uri="{FF2B5EF4-FFF2-40B4-BE49-F238E27FC236}">
                <a16:creationId xmlns:a16="http://schemas.microsoft.com/office/drawing/2014/main" id="{67DD4D14-5BA0-40A4-B7D1-5FDE010F4F26}"/>
              </a:ext>
            </a:extLst>
          </p:cNvPr>
          <p:cNvSpPr/>
          <p:nvPr userDrawn="1"/>
        </p:nvSpPr>
        <p:spPr>
          <a:xfrm>
            <a:off x="0" y="0"/>
            <a:ext cx="579863" cy="6858000"/>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go&#10;&#10;Description automatically generated with medium confidence">
            <a:extLst>
              <a:ext uri="{FF2B5EF4-FFF2-40B4-BE49-F238E27FC236}">
                <a16:creationId xmlns:a16="http://schemas.microsoft.com/office/drawing/2014/main" id="{74D84C2A-99C0-44CF-BEBB-918EA053E1E6}"/>
              </a:ext>
            </a:extLst>
          </p:cNvPr>
          <p:cNvPicPr>
            <a:picLocks noChangeAspect="1"/>
          </p:cNvPicPr>
          <p:nvPr userDrawn="1"/>
        </p:nvPicPr>
        <p:blipFill>
          <a:blip r:embed="rId2"/>
          <a:stretch>
            <a:fillRect/>
          </a:stretch>
        </p:blipFill>
        <p:spPr>
          <a:xfrm>
            <a:off x="9641416" y="5735637"/>
            <a:ext cx="2205803" cy="908272"/>
          </a:xfrm>
          <a:prstGeom prst="rect">
            <a:avLst/>
          </a:prstGeom>
        </p:spPr>
      </p:pic>
    </p:spTree>
    <p:extLst>
      <p:ext uri="{BB962C8B-B14F-4D97-AF65-F5344CB8AC3E}">
        <p14:creationId xmlns:p14="http://schemas.microsoft.com/office/powerpoint/2010/main" val="348840736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8C7F3-C252-C143-814C-2AF6B89EF47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810A77B-19BC-FA42-8BB4-F0B8EB5DDFF6}"/>
              </a:ext>
            </a:extLst>
          </p:cNvPr>
          <p:cNvSpPr>
            <a:spLocks noGrp="1"/>
          </p:cNvSpPr>
          <p:nvPr>
            <p:ph type="dt" sz="half" idx="10"/>
          </p:nvPr>
        </p:nvSpPr>
        <p:spPr/>
        <p:txBody>
          <a:bodyPr/>
          <a:lstStyle/>
          <a:p>
            <a:fld id="{A5EDC239-1DB3-CB47-9D21-68A187FAA42A}" type="datetimeFigureOut">
              <a:rPr lang="en-US" smtClean="0"/>
              <a:t>2/3/2024</a:t>
            </a:fld>
            <a:endParaRPr lang="en-US"/>
          </a:p>
        </p:txBody>
      </p:sp>
      <p:sp>
        <p:nvSpPr>
          <p:cNvPr id="4" name="Footer Placeholder 3">
            <a:extLst>
              <a:ext uri="{FF2B5EF4-FFF2-40B4-BE49-F238E27FC236}">
                <a16:creationId xmlns:a16="http://schemas.microsoft.com/office/drawing/2014/main" id="{BEACF0F7-FA2B-4D42-8DF8-3535D87FD4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C1EA9C-9A57-2A45-8AED-79CED4B7F1FB}"/>
              </a:ext>
            </a:extLst>
          </p:cNvPr>
          <p:cNvSpPr>
            <a:spLocks noGrp="1"/>
          </p:cNvSpPr>
          <p:nvPr>
            <p:ph type="sldNum" sz="quarter" idx="12"/>
          </p:nvPr>
        </p:nvSpPr>
        <p:spPr/>
        <p:txBody>
          <a:bodyPr/>
          <a:lstStyle/>
          <a:p>
            <a:fld id="{302F75EA-7CA5-8449-976A-39074E35EEAA}" type="slidenum">
              <a:rPr lang="en-US" smtClean="0"/>
              <a:t>‹#›</a:t>
            </a:fld>
            <a:endParaRPr lang="en-US"/>
          </a:p>
        </p:txBody>
      </p:sp>
      <p:sp>
        <p:nvSpPr>
          <p:cNvPr id="6" name="Rectangle 5">
            <a:extLst>
              <a:ext uri="{FF2B5EF4-FFF2-40B4-BE49-F238E27FC236}">
                <a16:creationId xmlns:a16="http://schemas.microsoft.com/office/drawing/2014/main" id="{9FCDD2E6-E88A-468A-95E4-B6838068E648}"/>
              </a:ext>
            </a:extLst>
          </p:cNvPr>
          <p:cNvSpPr/>
          <p:nvPr userDrawn="1"/>
        </p:nvSpPr>
        <p:spPr>
          <a:xfrm>
            <a:off x="0" y="0"/>
            <a:ext cx="579863" cy="6858000"/>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with medium confidence">
            <a:extLst>
              <a:ext uri="{FF2B5EF4-FFF2-40B4-BE49-F238E27FC236}">
                <a16:creationId xmlns:a16="http://schemas.microsoft.com/office/drawing/2014/main" id="{1288CAD8-61A3-4011-9A42-B7A2E1E3700C}"/>
              </a:ext>
            </a:extLst>
          </p:cNvPr>
          <p:cNvPicPr>
            <a:picLocks noChangeAspect="1"/>
          </p:cNvPicPr>
          <p:nvPr userDrawn="1"/>
        </p:nvPicPr>
        <p:blipFill>
          <a:blip r:embed="rId2"/>
          <a:stretch>
            <a:fillRect/>
          </a:stretch>
        </p:blipFill>
        <p:spPr>
          <a:xfrm>
            <a:off x="9641416" y="5735637"/>
            <a:ext cx="2205803" cy="908272"/>
          </a:xfrm>
          <a:prstGeom prst="rect">
            <a:avLst/>
          </a:prstGeom>
        </p:spPr>
      </p:pic>
    </p:spTree>
    <p:extLst>
      <p:ext uri="{BB962C8B-B14F-4D97-AF65-F5344CB8AC3E}">
        <p14:creationId xmlns:p14="http://schemas.microsoft.com/office/powerpoint/2010/main" val="276560502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C653E4-47DC-7D44-B751-25C17991B420}"/>
              </a:ext>
            </a:extLst>
          </p:cNvPr>
          <p:cNvSpPr>
            <a:spLocks noGrp="1"/>
          </p:cNvSpPr>
          <p:nvPr>
            <p:ph type="dt" sz="half" idx="10"/>
          </p:nvPr>
        </p:nvSpPr>
        <p:spPr/>
        <p:txBody>
          <a:bodyPr/>
          <a:lstStyle/>
          <a:p>
            <a:fld id="{A5EDC239-1DB3-CB47-9D21-68A187FAA42A}" type="datetimeFigureOut">
              <a:rPr lang="en-US" smtClean="0"/>
              <a:t>2/3/2024</a:t>
            </a:fld>
            <a:endParaRPr lang="en-US"/>
          </a:p>
        </p:txBody>
      </p:sp>
      <p:sp>
        <p:nvSpPr>
          <p:cNvPr id="3" name="Footer Placeholder 2">
            <a:extLst>
              <a:ext uri="{FF2B5EF4-FFF2-40B4-BE49-F238E27FC236}">
                <a16:creationId xmlns:a16="http://schemas.microsoft.com/office/drawing/2014/main" id="{C668C495-EA79-C349-9A7E-ABF3BEBFFD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774303-98D0-ED4E-B39D-704C2EC0A34D}"/>
              </a:ext>
            </a:extLst>
          </p:cNvPr>
          <p:cNvSpPr>
            <a:spLocks noGrp="1"/>
          </p:cNvSpPr>
          <p:nvPr>
            <p:ph type="sldNum" sz="quarter" idx="12"/>
          </p:nvPr>
        </p:nvSpPr>
        <p:spPr/>
        <p:txBody>
          <a:bodyPr/>
          <a:lstStyle/>
          <a:p>
            <a:fld id="{302F75EA-7CA5-8449-976A-39074E35EEAA}" type="slidenum">
              <a:rPr lang="en-US" smtClean="0"/>
              <a:t>‹#›</a:t>
            </a:fld>
            <a:endParaRPr lang="en-US"/>
          </a:p>
        </p:txBody>
      </p:sp>
      <p:sp>
        <p:nvSpPr>
          <p:cNvPr id="5" name="Rectangle 4">
            <a:extLst>
              <a:ext uri="{FF2B5EF4-FFF2-40B4-BE49-F238E27FC236}">
                <a16:creationId xmlns:a16="http://schemas.microsoft.com/office/drawing/2014/main" id="{217B06AC-D09B-4F5F-9A3A-C54F436F1939}"/>
              </a:ext>
            </a:extLst>
          </p:cNvPr>
          <p:cNvSpPr/>
          <p:nvPr userDrawn="1"/>
        </p:nvSpPr>
        <p:spPr>
          <a:xfrm>
            <a:off x="0" y="0"/>
            <a:ext cx="579863" cy="6858000"/>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with medium confidence">
            <a:extLst>
              <a:ext uri="{FF2B5EF4-FFF2-40B4-BE49-F238E27FC236}">
                <a16:creationId xmlns:a16="http://schemas.microsoft.com/office/drawing/2014/main" id="{0FC4518E-63F1-4355-9621-87CA185DAFE4}"/>
              </a:ext>
            </a:extLst>
          </p:cNvPr>
          <p:cNvPicPr>
            <a:picLocks noChangeAspect="1"/>
          </p:cNvPicPr>
          <p:nvPr userDrawn="1"/>
        </p:nvPicPr>
        <p:blipFill>
          <a:blip r:embed="rId2"/>
          <a:stretch>
            <a:fillRect/>
          </a:stretch>
        </p:blipFill>
        <p:spPr>
          <a:xfrm>
            <a:off x="9641416" y="5735637"/>
            <a:ext cx="2205803" cy="908272"/>
          </a:xfrm>
          <a:prstGeom prst="rect">
            <a:avLst/>
          </a:prstGeom>
        </p:spPr>
      </p:pic>
    </p:spTree>
    <p:extLst>
      <p:ext uri="{BB962C8B-B14F-4D97-AF65-F5344CB8AC3E}">
        <p14:creationId xmlns:p14="http://schemas.microsoft.com/office/powerpoint/2010/main" val="149252731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F5415-55DD-CF49-A6EC-0662DAC6C88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5B1553B-B1FE-A74B-A72E-F2EE8F8D5B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 Fourth level</a:t>
            </a:r>
          </a:p>
          <a:p>
            <a:pPr lvl="4"/>
            <a:r>
              <a:rPr lang="en-GB"/>
              <a:t>Fifth level</a:t>
            </a:r>
            <a:endParaRPr lang="en-US"/>
          </a:p>
        </p:txBody>
      </p:sp>
      <p:sp>
        <p:nvSpPr>
          <p:cNvPr id="4" name="Text Placeholder 3">
            <a:extLst>
              <a:ext uri="{FF2B5EF4-FFF2-40B4-BE49-F238E27FC236}">
                <a16:creationId xmlns:a16="http://schemas.microsoft.com/office/drawing/2014/main" id="{2549ED09-F962-3A44-8289-4A0C472DF0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5561522-86BE-FC48-A78D-765989E3189F}"/>
              </a:ext>
            </a:extLst>
          </p:cNvPr>
          <p:cNvSpPr>
            <a:spLocks noGrp="1"/>
          </p:cNvSpPr>
          <p:nvPr>
            <p:ph type="dt" sz="half" idx="10"/>
          </p:nvPr>
        </p:nvSpPr>
        <p:spPr/>
        <p:txBody>
          <a:bodyPr/>
          <a:lstStyle/>
          <a:p>
            <a:fld id="{A5EDC239-1DB3-CB47-9D21-68A187FAA42A}" type="datetimeFigureOut">
              <a:rPr lang="en-US" smtClean="0"/>
              <a:t>2/3/2024</a:t>
            </a:fld>
            <a:endParaRPr lang="en-US"/>
          </a:p>
        </p:txBody>
      </p:sp>
      <p:sp>
        <p:nvSpPr>
          <p:cNvPr id="6" name="Footer Placeholder 5">
            <a:extLst>
              <a:ext uri="{FF2B5EF4-FFF2-40B4-BE49-F238E27FC236}">
                <a16:creationId xmlns:a16="http://schemas.microsoft.com/office/drawing/2014/main" id="{048A3BF2-4572-C14C-A61C-854F95910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C92F97-24D7-5C4F-9C3C-8CC837F250A0}"/>
              </a:ext>
            </a:extLst>
          </p:cNvPr>
          <p:cNvSpPr>
            <a:spLocks noGrp="1"/>
          </p:cNvSpPr>
          <p:nvPr>
            <p:ph type="sldNum" sz="quarter" idx="12"/>
          </p:nvPr>
        </p:nvSpPr>
        <p:spPr/>
        <p:txBody>
          <a:bodyPr/>
          <a:lstStyle/>
          <a:p>
            <a:fld id="{302F75EA-7CA5-8449-976A-39074E35EEAA}" type="slidenum">
              <a:rPr lang="en-US" smtClean="0"/>
              <a:t>‹#›</a:t>
            </a:fld>
            <a:endParaRPr lang="en-US"/>
          </a:p>
        </p:txBody>
      </p:sp>
      <p:sp>
        <p:nvSpPr>
          <p:cNvPr id="8" name="Rectangle 7">
            <a:extLst>
              <a:ext uri="{FF2B5EF4-FFF2-40B4-BE49-F238E27FC236}">
                <a16:creationId xmlns:a16="http://schemas.microsoft.com/office/drawing/2014/main" id="{D081B9AA-5672-4F16-BA30-C6F318EEF380}"/>
              </a:ext>
            </a:extLst>
          </p:cNvPr>
          <p:cNvSpPr/>
          <p:nvPr userDrawn="1"/>
        </p:nvSpPr>
        <p:spPr>
          <a:xfrm>
            <a:off x="0" y="0"/>
            <a:ext cx="579863" cy="6858000"/>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with medium confidence">
            <a:extLst>
              <a:ext uri="{FF2B5EF4-FFF2-40B4-BE49-F238E27FC236}">
                <a16:creationId xmlns:a16="http://schemas.microsoft.com/office/drawing/2014/main" id="{4076FDC0-3807-4098-A7B9-B675059A460A}"/>
              </a:ext>
            </a:extLst>
          </p:cNvPr>
          <p:cNvPicPr>
            <a:picLocks noChangeAspect="1"/>
          </p:cNvPicPr>
          <p:nvPr userDrawn="1"/>
        </p:nvPicPr>
        <p:blipFill>
          <a:blip r:embed="rId2"/>
          <a:stretch>
            <a:fillRect/>
          </a:stretch>
        </p:blipFill>
        <p:spPr>
          <a:xfrm>
            <a:off x="9641416" y="5735637"/>
            <a:ext cx="2205803" cy="908272"/>
          </a:xfrm>
          <a:prstGeom prst="rect">
            <a:avLst/>
          </a:prstGeom>
        </p:spPr>
      </p:pic>
    </p:spTree>
    <p:extLst>
      <p:ext uri="{BB962C8B-B14F-4D97-AF65-F5344CB8AC3E}">
        <p14:creationId xmlns:p14="http://schemas.microsoft.com/office/powerpoint/2010/main" val="233320955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6427-14C5-3843-9614-51FEC77A411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B49B292-3F7B-0847-AD85-0D6CCE409F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611195-A895-0649-ABBB-3CD9861325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75A4C90-C6A8-0D4E-B14E-81A17E815D74}"/>
              </a:ext>
            </a:extLst>
          </p:cNvPr>
          <p:cNvSpPr>
            <a:spLocks noGrp="1"/>
          </p:cNvSpPr>
          <p:nvPr>
            <p:ph type="dt" sz="half" idx="10"/>
          </p:nvPr>
        </p:nvSpPr>
        <p:spPr/>
        <p:txBody>
          <a:bodyPr/>
          <a:lstStyle/>
          <a:p>
            <a:fld id="{A5EDC239-1DB3-CB47-9D21-68A187FAA42A}" type="datetimeFigureOut">
              <a:rPr lang="en-US" smtClean="0"/>
              <a:t>2/3/2024</a:t>
            </a:fld>
            <a:endParaRPr lang="en-US"/>
          </a:p>
        </p:txBody>
      </p:sp>
      <p:sp>
        <p:nvSpPr>
          <p:cNvPr id="6" name="Footer Placeholder 5">
            <a:extLst>
              <a:ext uri="{FF2B5EF4-FFF2-40B4-BE49-F238E27FC236}">
                <a16:creationId xmlns:a16="http://schemas.microsoft.com/office/drawing/2014/main" id="{3939D9C4-3D22-2740-BE26-0F1DEC7D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DB3D0E-2313-624D-8232-616D41520FF5}"/>
              </a:ext>
            </a:extLst>
          </p:cNvPr>
          <p:cNvSpPr>
            <a:spLocks noGrp="1"/>
          </p:cNvSpPr>
          <p:nvPr>
            <p:ph type="sldNum" sz="quarter" idx="12"/>
          </p:nvPr>
        </p:nvSpPr>
        <p:spPr/>
        <p:txBody>
          <a:bodyPr/>
          <a:lstStyle/>
          <a:p>
            <a:fld id="{302F75EA-7CA5-8449-976A-39074E35EEAA}" type="slidenum">
              <a:rPr lang="en-US" smtClean="0"/>
              <a:t>‹#›</a:t>
            </a:fld>
            <a:endParaRPr lang="en-US"/>
          </a:p>
        </p:txBody>
      </p:sp>
      <p:sp>
        <p:nvSpPr>
          <p:cNvPr id="8" name="Rectangle 7">
            <a:extLst>
              <a:ext uri="{FF2B5EF4-FFF2-40B4-BE49-F238E27FC236}">
                <a16:creationId xmlns:a16="http://schemas.microsoft.com/office/drawing/2014/main" id="{DD51052E-130A-425B-A3AF-3AEF76A85CDB}"/>
              </a:ext>
            </a:extLst>
          </p:cNvPr>
          <p:cNvSpPr/>
          <p:nvPr userDrawn="1"/>
        </p:nvSpPr>
        <p:spPr>
          <a:xfrm>
            <a:off x="0" y="0"/>
            <a:ext cx="579863" cy="6858000"/>
          </a:xfrm>
          <a:prstGeom prst="rect">
            <a:avLst/>
          </a:prstGeom>
          <a:solidFill>
            <a:srgbClr val="EB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with medium confidence">
            <a:extLst>
              <a:ext uri="{FF2B5EF4-FFF2-40B4-BE49-F238E27FC236}">
                <a16:creationId xmlns:a16="http://schemas.microsoft.com/office/drawing/2014/main" id="{AD5DC8D8-C6B8-4337-8144-3F51973AB610}"/>
              </a:ext>
            </a:extLst>
          </p:cNvPr>
          <p:cNvPicPr>
            <a:picLocks noChangeAspect="1"/>
          </p:cNvPicPr>
          <p:nvPr userDrawn="1"/>
        </p:nvPicPr>
        <p:blipFill>
          <a:blip r:embed="rId2"/>
          <a:stretch>
            <a:fillRect/>
          </a:stretch>
        </p:blipFill>
        <p:spPr>
          <a:xfrm>
            <a:off x="9641416" y="5735637"/>
            <a:ext cx="2205803" cy="908272"/>
          </a:xfrm>
          <a:prstGeom prst="rect">
            <a:avLst/>
          </a:prstGeom>
        </p:spPr>
      </p:pic>
    </p:spTree>
    <p:extLst>
      <p:ext uri="{BB962C8B-B14F-4D97-AF65-F5344CB8AC3E}">
        <p14:creationId xmlns:p14="http://schemas.microsoft.com/office/powerpoint/2010/main" val="200594484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0698D9-33CD-B640-A7F5-0F4BF958C3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99A83EE-55F5-7041-9BB0-C16D08E41D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3240AB-6209-1745-BF45-D6C15094BE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DC239-1DB3-CB47-9D21-68A187FAA42A}" type="datetimeFigureOut">
              <a:rPr lang="en-US" smtClean="0"/>
              <a:t>2/3/2024</a:t>
            </a:fld>
            <a:endParaRPr lang="en-US"/>
          </a:p>
        </p:txBody>
      </p:sp>
      <p:sp>
        <p:nvSpPr>
          <p:cNvPr id="5" name="Footer Placeholder 4">
            <a:extLst>
              <a:ext uri="{FF2B5EF4-FFF2-40B4-BE49-F238E27FC236}">
                <a16:creationId xmlns:a16="http://schemas.microsoft.com/office/drawing/2014/main" id="{F08F53E0-D40B-0B45-94FF-1CFCC9ED14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9B1508-B16E-C84F-ADC3-A6B85CA429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2F75EA-7CA5-8449-976A-39074E35EEAA}" type="slidenum">
              <a:rPr lang="en-US" smtClean="0"/>
              <a:t>‹#›</a:t>
            </a:fld>
            <a:endParaRPr lang="en-US"/>
          </a:p>
        </p:txBody>
      </p:sp>
    </p:spTree>
    <p:extLst>
      <p:ext uri="{BB962C8B-B14F-4D97-AF65-F5344CB8AC3E}">
        <p14:creationId xmlns:p14="http://schemas.microsoft.com/office/powerpoint/2010/main" val="417655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CCD58-A30C-12A6-DD3D-41FE683978C6}"/>
              </a:ext>
            </a:extLst>
          </p:cNvPr>
          <p:cNvSpPr>
            <a:spLocks noGrp="1"/>
          </p:cNvSpPr>
          <p:nvPr>
            <p:ph type="ctrTitle"/>
          </p:nvPr>
        </p:nvSpPr>
        <p:spPr/>
        <p:txBody>
          <a:bodyPr/>
          <a:lstStyle/>
          <a:p>
            <a:r>
              <a:rPr lang="en-GB" dirty="0"/>
              <a:t>Alresford Deanery</a:t>
            </a:r>
          </a:p>
        </p:txBody>
      </p:sp>
      <p:sp>
        <p:nvSpPr>
          <p:cNvPr id="3" name="Subtitle 2">
            <a:extLst>
              <a:ext uri="{FF2B5EF4-FFF2-40B4-BE49-F238E27FC236}">
                <a16:creationId xmlns:a16="http://schemas.microsoft.com/office/drawing/2014/main" id="{C7B7803F-4BA4-46CB-22A0-896FE8053BF7}"/>
              </a:ext>
            </a:extLst>
          </p:cNvPr>
          <p:cNvSpPr>
            <a:spLocks noGrp="1"/>
          </p:cNvSpPr>
          <p:nvPr>
            <p:ph type="subTitle" idx="1"/>
          </p:nvPr>
        </p:nvSpPr>
        <p:spPr/>
        <p:txBody>
          <a:bodyPr/>
          <a:lstStyle/>
          <a:p>
            <a:r>
              <a:rPr lang="en-GB" dirty="0"/>
              <a:t>January 2024</a:t>
            </a:r>
          </a:p>
          <a:p>
            <a:endParaRPr lang="en-GB" dirty="0"/>
          </a:p>
          <a:p>
            <a:r>
              <a:rPr lang="en-GB" sz="2800" dirty="0"/>
              <a:t>Colin Harbidge		Cathy Laird</a:t>
            </a:r>
          </a:p>
        </p:txBody>
      </p:sp>
    </p:spTree>
    <p:extLst>
      <p:ext uri="{BB962C8B-B14F-4D97-AF65-F5344CB8AC3E}">
        <p14:creationId xmlns:p14="http://schemas.microsoft.com/office/powerpoint/2010/main" val="122042552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95D40DD-C5C5-4B7D-915D-1E6A7185FDE6}"/>
              </a:ext>
            </a:extLst>
          </p:cNvPr>
          <p:cNvGraphicFramePr>
            <a:graphicFrameLocks noGrp="1"/>
          </p:cNvGraphicFramePr>
          <p:nvPr>
            <p:extLst>
              <p:ext uri="{D42A27DB-BD31-4B8C-83A1-F6EECF244321}">
                <p14:modId xmlns:p14="http://schemas.microsoft.com/office/powerpoint/2010/main" val="1163586724"/>
              </p:ext>
            </p:extLst>
          </p:nvPr>
        </p:nvGraphicFramePr>
        <p:xfrm>
          <a:off x="1633019" y="795016"/>
          <a:ext cx="9008403" cy="4578598"/>
        </p:xfrm>
        <a:graphic>
          <a:graphicData uri="http://schemas.openxmlformats.org/drawingml/2006/table">
            <a:tbl>
              <a:tblPr firstRow="1" firstCol="1" bandRow="1">
                <a:tableStyleId>{3B4B98B0-60AC-42C2-AFA5-B58CD77FA1E5}</a:tableStyleId>
              </a:tblPr>
              <a:tblGrid>
                <a:gridCol w="2242295">
                  <a:extLst>
                    <a:ext uri="{9D8B030D-6E8A-4147-A177-3AD203B41FA5}">
                      <a16:colId xmlns:a16="http://schemas.microsoft.com/office/drawing/2014/main" val="3257324494"/>
                    </a:ext>
                  </a:extLst>
                </a:gridCol>
                <a:gridCol w="1959429">
                  <a:extLst>
                    <a:ext uri="{9D8B030D-6E8A-4147-A177-3AD203B41FA5}">
                      <a16:colId xmlns:a16="http://schemas.microsoft.com/office/drawing/2014/main" val="2636227661"/>
                    </a:ext>
                  </a:extLst>
                </a:gridCol>
                <a:gridCol w="2162628">
                  <a:extLst>
                    <a:ext uri="{9D8B030D-6E8A-4147-A177-3AD203B41FA5}">
                      <a16:colId xmlns:a16="http://schemas.microsoft.com/office/drawing/2014/main" val="3847465803"/>
                    </a:ext>
                  </a:extLst>
                </a:gridCol>
                <a:gridCol w="184041">
                  <a:extLst>
                    <a:ext uri="{9D8B030D-6E8A-4147-A177-3AD203B41FA5}">
                      <a16:colId xmlns:a16="http://schemas.microsoft.com/office/drawing/2014/main" val="2560675725"/>
                    </a:ext>
                  </a:extLst>
                </a:gridCol>
                <a:gridCol w="2460010">
                  <a:extLst>
                    <a:ext uri="{9D8B030D-6E8A-4147-A177-3AD203B41FA5}">
                      <a16:colId xmlns:a16="http://schemas.microsoft.com/office/drawing/2014/main" val="266715773"/>
                    </a:ext>
                  </a:extLst>
                </a:gridCol>
              </a:tblGrid>
              <a:tr h="1502353">
                <a:tc gridSpan="5">
                  <a:txBody>
                    <a:bodyPr/>
                    <a:lstStyle/>
                    <a:p>
                      <a:pPr marL="0" lvl="0" indent="0">
                        <a:buFont typeface="+mj-lt"/>
                        <a:buNone/>
                      </a:pPr>
                      <a:r>
                        <a:rPr lang="en-GB" sz="2800" dirty="0">
                          <a:effectLst/>
                        </a:rPr>
                        <a:t>Across the 42 Dioceses, what is the average number of full-time equivalent employed staff in Diocesan Offices?</a:t>
                      </a:r>
                    </a:p>
                    <a:p>
                      <a:pPr marL="457200"/>
                      <a:r>
                        <a:rPr lang="en-GB" sz="2800" dirty="0">
                          <a:effectLst/>
                        </a:rPr>
                        <a:t> </a:t>
                      </a:r>
                      <a:endParaRPr lang="en-GB" sz="2800" dirty="0">
                        <a:effectLst/>
                        <a:latin typeface="Calibri" panose="020F0502020204030204" pitchFamily="34" charset="0"/>
                        <a:ea typeface="Times New Roman" panose="02020603050405020304" pitchFamily="18" charset="0"/>
                        <a:cs typeface="Arial" panose="020B0604020202020204" pitchFamily="34" charset="0"/>
                      </a:endParaRPr>
                    </a:p>
                  </a:txBody>
                  <a:tcPr marL="158641" marR="158641" marT="0" marB="0"/>
                </a:tc>
                <a:tc hMerge="1">
                  <a:txBody>
                    <a:bodyPr/>
                    <a:lstStyle/>
                    <a:p>
                      <a:endParaRPr lang="en-GB"/>
                    </a:p>
                  </a:txBody>
                  <a:tcPr/>
                </a:tc>
                <a:tc hMerge="1">
                  <a:txBody>
                    <a:bodyPr/>
                    <a:lstStyle/>
                    <a:p>
                      <a:endParaRPr lang="en-GB"/>
                    </a:p>
                  </a:txBody>
                  <a:tcPr/>
                </a:tc>
                <a:tc hMerge="1">
                  <a:txBody>
                    <a:bodyPr/>
                    <a:lstStyle/>
                    <a:p>
                      <a:pPr marL="457200"/>
                      <a:endParaRPr lang="en-GB" sz="2800" dirty="0">
                        <a:effectLst/>
                        <a:latin typeface="Calibri" panose="020F0502020204030204" pitchFamily="34" charset="0"/>
                        <a:ea typeface="Times New Roman" panose="02020603050405020304" pitchFamily="18" charset="0"/>
                        <a:cs typeface="Arial" panose="020B0604020202020204" pitchFamily="34" charset="0"/>
                      </a:endParaRPr>
                    </a:p>
                  </a:txBody>
                  <a:tcPr marL="158641" marR="158641" marT="0" marB="0"/>
                </a:tc>
                <a:tc hMerge="1">
                  <a:txBody>
                    <a:bodyPr/>
                    <a:lstStyle/>
                    <a:p>
                      <a:pPr marL="457200"/>
                      <a:endParaRPr lang="en-GB" sz="2800" dirty="0">
                        <a:effectLst/>
                        <a:latin typeface="Calibri" panose="020F0502020204030204" pitchFamily="34" charset="0"/>
                        <a:ea typeface="Times New Roman" panose="02020603050405020304" pitchFamily="18" charset="0"/>
                        <a:cs typeface="Arial" panose="020B0604020202020204" pitchFamily="34" charset="0"/>
                      </a:endParaRPr>
                    </a:p>
                  </a:txBody>
                  <a:tcPr marL="158641" marR="158641" marT="0" marB="0"/>
                </a:tc>
                <a:extLst>
                  <a:ext uri="{0D108BD9-81ED-4DB2-BD59-A6C34878D82A}">
                    <a16:rowId xmlns:a16="http://schemas.microsoft.com/office/drawing/2014/main" val="3354288397"/>
                  </a:ext>
                </a:extLst>
              </a:tr>
              <a:tr h="786946">
                <a:tc>
                  <a:txBody>
                    <a:bodyPr/>
                    <a:lstStyle/>
                    <a:p>
                      <a:pPr algn="ctr"/>
                      <a:r>
                        <a:rPr lang="en-GB" sz="2800" b="1"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51.2</a:t>
                      </a:r>
                    </a:p>
                  </a:txBody>
                  <a:tcPr marL="158641" marR="158641"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58.11</a:t>
                      </a:r>
                    </a:p>
                  </a:txBody>
                  <a:tcPr marL="158641" marR="158641" marT="0" marB="0"/>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64.7</a:t>
                      </a:r>
                    </a:p>
                  </a:txBody>
                  <a:tcPr marL="158641" marR="158641" marT="0" marB="0"/>
                </a:tc>
                <a:tc hMerge="1">
                  <a:txBody>
                    <a:bodyPr/>
                    <a:lstStyle/>
                    <a:p>
                      <a:pPr algn="ctr"/>
                      <a:endParaRPr lang="en-GB" sz="2800" b="1" kern="1200" dirty="0">
                        <a:solidFill>
                          <a:schemeClr val="tx1"/>
                        </a:solidFill>
                        <a:effectLst/>
                        <a:latin typeface="Calibri" panose="020F0502020204030204" pitchFamily="34" charset="0"/>
                        <a:cs typeface="Arial" panose="020B0604020202020204" pitchFamily="34" charset="0"/>
                      </a:endParaRPr>
                    </a:p>
                  </a:txBody>
                  <a:tcPr marL="158641" marR="158641" marT="0" marB="0"/>
                </a:tc>
                <a:tc>
                  <a:txBody>
                    <a:bodyPr/>
                    <a:lstStyle/>
                    <a:p>
                      <a:pPr algn="ctr"/>
                      <a:r>
                        <a:rPr lang="en-GB" sz="2800" b="1" kern="1200" dirty="0">
                          <a:solidFill>
                            <a:schemeClr val="tx1"/>
                          </a:solidFill>
                          <a:effectLst/>
                          <a:latin typeface="Calibri" panose="020F0502020204030204" pitchFamily="34" charset="0"/>
                          <a:cs typeface="Arial" panose="020B0604020202020204" pitchFamily="34" charset="0"/>
                        </a:rPr>
                        <a:t>75.4</a:t>
                      </a:r>
                    </a:p>
                  </a:txBody>
                  <a:tcPr marL="158641" marR="158641" marT="0" marB="0"/>
                </a:tc>
                <a:extLst>
                  <a:ext uri="{0D108BD9-81ED-4DB2-BD59-A6C34878D82A}">
                    <a16:rowId xmlns:a16="http://schemas.microsoft.com/office/drawing/2014/main" val="2257343544"/>
                  </a:ext>
                </a:extLst>
              </a:tr>
              <a:tr h="1502353">
                <a:tc gridSpan="5">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2800" dirty="0">
                        <a:effectLs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2800" dirty="0">
                          <a:effectLst/>
                        </a:rPr>
                        <a:t>How many full-time equivalent employed staff are employed by Winchester?</a:t>
                      </a:r>
                      <a:endParaRPr lang="en-GB" sz="2800" dirty="0">
                        <a:effectLst/>
                        <a:latin typeface="Calibri" panose="020F0502020204030204" pitchFamily="34" charset="0"/>
                        <a:ea typeface="Times New Roman" panose="02020603050405020304" pitchFamily="18" charset="0"/>
                        <a:cs typeface="Arial" panose="020B0604020202020204" pitchFamily="34" charset="0"/>
                      </a:endParaRPr>
                    </a:p>
                  </a:txBody>
                  <a:tcPr marL="158641" marR="158641" marT="0" marB="0"/>
                </a:tc>
                <a:tc hMerge="1">
                  <a:txBody>
                    <a:bodyPr/>
                    <a:lstStyle/>
                    <a:p>
                      <a:endParaRPr lang="en-GB"/>
                    </a:p>
                  </a:txBody>
                  <a:tcPr/>
                </a:tc>
                <a:tc hMerge="1">
                  <a:txBody>
                    <a:bodyPr/>
                    <a:lstStyle/>
                    <a:p>
                      <a:endParaRPr lang="en-GB"/>
                    </a:p>
                  </a:txBody>
                  <a:tcPr/>
                </a:tc>
                <a:tc hMerge="1">
                  <a:txBody>
                    <a:bodyPr/>
                    <a:lstStyle/>
                    <a:p>
                      <a:pPr marL="0" lvl="0" indent="0">
                        <a:buFont typeface="+mj-lt"/>
                        <a:buNone/>
                      </a:pPr>
                      <a:endParaRPr lang="en-GB" sz="2800">
                        <a:effectLst/>
                        <a:latin typeface="Calibri" panose="020F0502020204030204" pitchFamily="34" charset="0"/>
                        <a:ea typeface="Times New Roman" panose="02020603050405020304" pitchFamily="18" charset="0"/>
                        <a:cs typeface="Arial" panose="020B0604020202020204" pitchFamily="34" charset="0"/>
                      </a:endParaRPr>
                    </a:p>
                  </a:txBody>
                  <a:tcPr marL="158641" marR="158641" marT="0" marB="0"/>
                </a:tc>
                <a:tc hMerge="1">
                  <a:txBody>
                    <a:bodyPr/>
                    <a:lstStyle/>
                    <a:p>
                      <a:pPr marL="0" lvl="0" indent="0">
                        <a:buFont typeface="+mj-lt"/>
                        <a:buNone/>
                      </a:pPr>
                      <a:endParaRPr lang="en-GB" sz="2800">
                        <a:effectLst/>
                        <a:latin typeface="Calibri" panose="020F0502020204030204" pitchFamily="34" charset="0"/>
                        <a:ea typeface="Times New Roman" panose="02020603050405020304" pitchFamily="18" charset="0"/>
                        <a:cs typeface="Arial" panose="020B0604020202020204" pitchFamily="34" charset="0"/>
                      </a:endParaRPr>
                    </a:p>
                  </a:txBody>
                  <a:tcPr marL="158641" marR="158641" marT="0" marB="0"/>
                </a:tc>
                <a:extLst>
                  <a:ext uri="{0D108BD9-81ED-4DB2-BD59-A6C34878D82A}">
                    <a16:rowId xmlns:a16="http://schemas.microsoft.com/office/drawing/2014/main" val="734974077"/>
                  </a:ext>
                </a:extLst>
              </a:tr>
              <a:tr h="786946">
                <a:tc>
                  <a:txBody>
                    <a:bodyPr/>
                    <a:lstStyle/>
                    <a:p>
                      <a:pPr algn="ctr"/>
                      <a:r>
                        <a:rPr lang="en-GB" sz="2800" b="1"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51.2</a:t>
                      </a:r>
                    </a:p>
                  </a:txBody>
                  <a:tcPr marL="158641" marR="158641"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58.11</a:t>
                      </a:r>
                    </a:p>
                  </a:txBody>
                  <a:tcPr marL="158641" marR="158641"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64.7</a:t>
                      </a:r>
                    </a:p>
                  </a:txBody>
                  <a:tcPr marL="158641" marR="158641" marT="0" marB="0"/>
                </a:tc>
                <a:tc gridSpan="2">
                  <a:txBody>
                    <a:bodyPr/>
                    <a:lstStyle/>
                    <a:p>
                      <a:pPr algn="ctr"/>
                      <a:r>
                        <a:rPr lang="en-GB" sz="2800" b="1" kern="1200" dirty="0">
                          <a:solidFill>
                            <a:schemeClr val="tx1"/>
                          </a:solidFill>
                          <a:effectLst/>
                          <a:latin typeface="Calibri" panose="020F0502020204030204" pitchFamily="34" charset="0"/>
                          <a:cs typeface="Arial" panose="020B0604020202020204" pitchFamily="34" charset="0"/>
                        </a:rPr>
                        <a:t>75.4</a:t>
                      </a:r>
                    </a:p>
                  </a:txBody>
                  <a:tcPr marL="158641" marR="158641" marT="0" marB="0"/>
                </a:tc>
                <a:tc hMerge="1">
                  <a:txBody>
                    <a:bodyPr/>
                    <a:lstStyle/>
                    <a:p>
                      <a:pPr algn="ctr"/>
                      <a:endParaRPr lang="en-GB" sz="2800" b="1" kern="1200" dirty="0">
                        <a:solidFill>
                          <a:schemeClr val="tx1"/>
                        </a:solidFill>
                        <a:effectLst/>
                        <a:latin typeface="Calibri" panose="020F0502020204030204" pitchFamily="34" charset="0"/>
                        <a:cs typeface="Arial" panose="020B0604020202020204" pitchFamily="34" charset="0"/>
                      </a:endParaRPr>
                    </a:p>
                  </a:txBody>
                  <a:tcPr marL="158641" marR="158641" marT="0" marB="0"/>
                </a:tc>
                <a:extLst>
                  <a:ext uri="{0D108BD9-81ED-4DB2-BD59-A6C34878D82A}">
                    <a16:rowId xmlns:a16="http://schemas.microsoft.com/office/drawing/2014/main" val="2294710809"/>
                  </a:ext>
                </a:extLst>
              </a:tr>
            </a:tbl>
          </a:graphicData>
        </a:graphic>
      </p:graphicFrame>
      <p:pic>
        <p:nvPicPr>
          <p:cNvPr id="4" name="Picture 3">
            <a:extLst>
              <a:ext uri="{FF2B5EF4-FFF2-40B4-BE49-F238E27FC236}">
                <a16:creationId xmlns:a16="http://schemas.microsoft.com/office/drawing/2014/main" id="{70B2B821-656B-486C-9A21-FF7741F69281}"/>
              </a:ext>
            </a:extLst>
          </p:cNvPr>
          <p:cNvPicPr>
            <a:picLocks noChangeAspect="1"/>
          </p:cNvPicPr>
          <p:nvPr/>
        </p:nvPicPr>
        <p:blipFill>
          <a:blip r:embed="rId3"/>
          <a:stretch>
            <a:fillRect/>
          </a:stretch>
        </p:blipFill>
        <p:spPr>
          <a:xfrm>
            <a:off x="4622536" y="2655060"/>
            <a:ext cx="437743" cy="437743"/>
          </a:xfrm>
          <a:prstGeom prst="rect">
            <a:avLst/>
          </a:prstGeom>
        </p:spPr>
      </p:pic>
      <p:pic>
        <p:nvPicPr>
          <p:cNvPr id="5" name="Picture 4">
            <a:extLst>
              <a:ext uri="{FF2B5EF4-FFF2-40B4-BE49-F238E27FC236}">
                <a16:creationId xmlns:a16="http://schemas.microsoft.com/office/drawing/2014/main" id="{E18044A7-EB54-45EA-B142-B95347307DCC}"/>
              </a:ext>
            </a:extLst>
          </p:cNvPr>
          <p:cNvPicPr>
            <a:picLocks noChangeAspect="1"/>
          </p:cNvPicPr>
          <p:nvPr/>
        </p:nvPicPr>
        <p:blipFill>
          <a:blip r:embed="rId3"/>
          <a:stretch>
            <a:fillRect/>
          </a:stretch>
        </p:blipFill>
        <p:spPr>
          <a:xfrm>
            <a:off x="2503451" y="4970632"/>
            <a:ext cx="437743" cy="437743"/>
          </a:xfrm>
          <a:prstGeom prst="rect">
            <a:avLst/>
          </a:prstGeom>
        </p:spPr>
      </p:pic>
    </p:spTree>
    <p:extLst>
      <p:ext uri="{BB962C8B-B14F-4D97-AF65-F5344CB8AC3E}">
        <p14:creationId xmlns:p14="http://schemas.microsoft.com/office/powerpoint/2010/main" val="14689838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A4316E-4764-418B-8D03-D06760A64B3A}"/>
              </a:ext>
            </a:extLst>
          </p:cNvPr>
          <p:cNvSpPr txBox="1"/>
          <p:nvPr/>
        </p:nvSpPr>
        <p:spPr>
          <a:xfrm>
            <a:off x="825499" y="414972"/>
            <a:ext cx="5270501" cy="5509200"/>
          </a:xfrm>
          <a:prstGeom prst="rect">
            <a:avLst/>
          </a:prstGeom>
          <a:noFill/>
        </p:spPr>
        <p:txBody>
          <a:bodyPr wrap="square">
            <a:spAutoFit/>
          </a:bodyPr>
          <a:lstStyle/>
          <a:p>
            <a:r>
              <a:rPr lang="en-GB" sz="3200"/>
              <a:t>Which of the following statements is correct?</a:t>
            </a:r>
          </a:p>
          <a:p>
            <a:r>
              <a:rPr lang="en-GB" sz="3200"/>
              <a:t>Winchester Cathedral has…</a:t>
            </a:r>
          </a:p>
          <a:p>
            <a:endParaRPr lang="en-GB" sz="3200"/>
          </a:p>
          <a:p>
            <a:pPr marL="514350" indent="-514350">
              <a:buFont typeface="+mj-lt"/>
              <a:buAutoNum type="alphaLcPeriod"/>
            </a:pPr>
            <a:r>
              <a:rPr lang="en-GB" sz="3200"/>
              <a:t>The widest tower in England </a:t>
            </a:r>
          </a:p>
          <a:p>
            <a:pPr marL="514350" indent="-514350">
              <a:buFont typeface="+mj-lt"/>
              <a:buAutoNum type="alphaLcPeriod"/>
            </a:pPr>
            <a:endParaRPr lang="en-GB" sz="3200"/>
          </a:p>
          <a:p>
            <a:pPr marL="514350" indent="-514350">
              <a:buFont typeface="+mj-lt"/>
              <a:buAutoNum type="alphaLcPeriod"/>
            </a:pPr>
            <a:r>
              <a:rPr lang="en-GB" sz="3200"/>
              <a:t>The largest stained glass window in Britain</a:t>
            </a:r>
          </a:p>
          <a:p>
            <a:pPr marL="514350" indent="-514350">
              <a:buFont typeface="+mj-lt"/>
              <a:buAutoNum type="alphaLcPeriod"/>
            </a:pPr>
            <a:endParaRPr lang="en-GB" sz="3200"/>
          </a:p>
          <a:p>
            <a:pPr marL="514350" indent="-514350">
              <a:buFont typeface="+mj-lt"/>
              <a:buAutoNum type="alphaLcPeriod"/>
            </a:pPr>
            <a:r>
              <a:rPr lang="en-GB" sz="3200"/>
              <a:t>The longest nave in Europe</a:t>
            </a:r>
          </a:p>
        </p:txBody>
      </p:sp>
      <p:pic>
        <p:nvPicPr>
          <p:cNvPr id="4" name="Picture 3">
            <a:extLst>
              <a:ext uri="{FF2B5EF4-FFF2-40B4-BE49-F238E27FC236}">
                <a16:creationId xmlns:a16="http://schemas.microsoft.com/office/drawing/2014/main" id="{8E4412F8-27CB-4AC8-9976-5DA396E2753F}"/>
              </a:ext>
            </a:extLst>
          </p:cNvPr>
          <p:cNvPicPr>
            <a:picLocks noChangeAspect="1"/>
          </p:cNvPicPr>
          <p:nvPr/>
        </p:nvPicPr>
        <p:blipFill>
          <a:blip r:embed="rId3"/>
          <a:srcRect l="40685" r="7431"/>
          <a:stretch>
            <a:fillRect/>
          </a:stretch>
        </p:blipFill>
        <p:spPr>
          <a:xfrm>
            <a:off x="6229815" y="0"/>
            <a:ext cx="5962186" cy="6858000"/>
          </a:xfrm>
          <a:prstGeom prst="rect">
            <a:avLst/>
          </a:prstGeom>
        </p:spPr>
      </p:pic>
    </p:spTree>
    <p:extLst>
      <p:ext uri="{BB962C8B-B14F-4D97-AF65-F5344CB8AC3E}">
        <p14:creationId xmlns:p14="http://schemas.microsoft.com/office/powerpoint/2010/main" val="302193038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AA354B-2B43-3443-B5C4-9A322718BE62}"/>
              </a:ext>
            </a:extLst>
          </p:cNvPr>
          <p:cNvPicPr>
            <a:picLocks noChangeAspect="1"/>
          </p:cNvPicPr>
          <p:nvPr/>
        </p:nvPicPr>
        <p:blipFill rotWithShape="1">
          <a:blip r:embed="rId3"/>
          <a:srcRect l="11571" r="53750" b="77309"/>
          <a:stretch/>
        </p:blipFill>
        <p:spPr>
          <a:xfrm>
            <a:off x="730343" y="3553320"/>
            <a:ext cx="2359151" cy="1535914"/>
          </a:xfrm>
          <a:prstGeom prst="rect">
            <a:avLst/>
          </a:prstGeom>
        </p:spPr>
      </p:pic>
      <p:cxnSp>
        <p:nvCxnSpPr>
          <p:cNvPr id="2081" name="Straight Connector 2080">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050" name="Picture 2" descr="Fallon tunes up logos for BBC radio stations - Design Week">
            <a:extLst>
              <a:ext uri="{FF2B5EF4-FFF2-40B4-BE49-F238E27FC236}">
                <a16:creationId xmlns:a16="http://schemas.microsoft.com/office/drawing/2014/main" id="{F9FB5BF0-886F-E529-A420-8A3C322C31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250" t="62959" r="51280" b="16638"/>
          <a:stretch/>
        </p:blipFill>
        <p:spPr bwMode="auto">
          <a:xfrm>
            <a:off x="3330665" y="2934673"/>
            <a:ext cx="2560320" cy="1425199"/>
          </a:xfrm>
          <a:prstGeom prst="rect">
            <a:avLst/>
          </a:prstGeom>
          <a:noFill/>
          <a:extLst>
            <a:ext uri="{909E8E84-426E-40DD-AFC4-6F175D3DCCD1}">
              <a14:hiddenFill xmlns:a14="http://schemas.microsoft.com/office/drawing/2010/main">
                <a:solidFill>
                  <a:srgbClr val="FFFFFF"/>
                </a:solidFill>
              </a14:hiddenFill>
            </a:ext>
          </a:extLst>
        </p:spPr>
      </p:pic>
      <p:cxnSp>
        <p:nvCxnSpPr>
          <p:cNvPr id="2083" name="Straight Connector 2082">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052" name="Picture 4" descr="Fallon tunes up logos for BBC radio stations - Design Week">
            <a:extLst>
              <a:ext uri="{FF2B5EF4-FFF2-40B4-BE49-F238E27FC236}">
                <a16:creationId xmlns:a16="http://schemas.microsoft.com/office/drawing/2014/main" id="{2CF1629D-E0C9-D008-6575-3E76557B83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687" r="1" b="77108"/>
          <a:stretch/>
        </p:blipFill>
        <p:spPr bwMode="auto">
          <a:xfrm>
            <a:off x="9066422" y="1062910"/>
            <a:ext cx="3144136" cy="1653490"/>
          </a:xfrm>
          <a:prstGeom prst="rect">
            <a:avLst/>
          </a:prstGeom>
          <a:noFill/>
          <a:extLst>
            <a:ext uri="{909E8E84-426E-40DD-AFC4-6F175D3DCCD1}">
              <a14:hiddenFill xmlns:a14="http://schemas.microsoft.com/office/drawing/2010/main">
                <a:solidFill>
                  <a:srgbClr val="FFFFFF"/>
                </a:solidFill>
              </a14:hiddenFill>
            </a:ext>
          </a:extLst>
        </p:spPr>
      </p:pic>
      <p:cxnSp>
        <p:nvCxnSpPr>
          <p:cNvPr id="2085" name="Straight Connector 2084">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054" name="Picture 6" descr="Fallon tunes up logos for BBC radio stations - Design Week">
            <a:extLst>
              <a:ext uri="{FF2B5EF4-FFF2-40B4-BE49-F238E27FC236}">
                <a16:creationId xmlns:a16="http://schemas.microsoft.com/office/drawing/2014/main" id="{CC11CB02-0EE2-527F-0E88-AC0A22CA41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08" t="81290" r="58742"/>
          <a:stretch/>
        </p:blipFill>
        <p:spPr bwMode="auto">
          <a:xfrm>
            <a:off x="6066471" y="2158489"/>
            <a:ext cx="2533052" cy="139483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AC58691-CF95-E45F-4980-2578DF867531}"/>
              </a:ext>
            </a:extLst>
          </p:cNvPr>
          <p:cNvSpPr txBox="1"/>
          <p:nvPr/>
        </p:nvSpPr>
        <p:spPr>
          <a:xfrm>
            <a:off x="730343" y="5512625"/>
            <a:ext cx="8531077" cy="1200329"/>
          </a:xfrm>
          <a:prstGeom prst="rect">
            <a:avLst/>
          </a:prstGeom>
          <a:noFill/>
        </p:spPr>
        <p:txBody>
          <a:bodyPr wrap="square">
            <a:spAutoFit/>
          </a:bodyPr>
          <a:lstStyle/>
          <a:p>
            <a:r>
              <a:rPr lang="en-US" sz="2400" b="0" i="0" dirty="0">
                <a:solidFill>
                  <a:srgbClr val="404040"/>
                </a:solidFill>
                <a:effectLst/>
                <a:latin typeface="ReithSans"/>
              </a:rPr>
              <a:t>"to act in the public interest, </a:t>
            </a:r>
            <a:r>
              <a:rPr lang="en-US" sz="2400" b="1" i="0" dirty="0">
                <a:solidFill>
                  <a:srgbClr val="404040"/>
                </a:solidFill>
                <a:effectLst/>
                <a:latin typeface="ReithSans"/>
              </a:rPr>
              <a:t>serving all audiences </a:t>
            </a:r>
            <a:r>
              <a:rPr lang="en-US" sz="2400" b="0" i="0" dirty="0">
                <a:solidFill>
                  <a:srgbClr val="404040"/>
                </a:solidFill>
                <a:effectLst/>
                <a:latin typeface="ReithSans"/>
              </a:rPr>
              <a:t>through the provision of impartial, high-quality and distinctive output and services which inform, educate and entertain".</a:t>
            </a:r>
            <a:endParaRPr lang="en-GB" sz="2400" dirty="0"/>
          </a:p>
        </p:txBody>
      </p:sp>
    </p:spTree>
    <p:extLst>
      <p:ext uri="{BB962C8B-B14F-4D97-AF65-F5344CB8AC3E}">
        <p14:creationId xmlns:p14="http://schemas.microsoft.com/office/powerpoint/2010/main" val="3986110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Chart 1">
            <a:extLst>
              <a:ext uri="{FF2B5EF4-FFF2-40B4-BE49-F238E27FC236}">
                <a16:creationId xmlns:a16="http://schemas.microsoft.com/office/drawing/2014/main" id="{95B8F5C1-CFC4-D428-DBF0-53FA79F5CF33}"/>
              </a:ext>
            </a:extLst>
          </p:cNvPr>
          <p:cNvGraphicFramePr>
            <a:graphicFrameLocks/>
          </p:cNvGraphicFramePr>
          <p:nvPr>
            <p:extLst>
              <p:ext uri="{D42A27DB-BD31-4B8C-83A1-F6EECF244321}">
                <p14:modId xmlns:p14="http://schemas.microsoft.com/office/powerpoint/2010/main" val="2585437142"/>
              </p:ext>
            </p:extLst>
          </p:nvPr>
        </p:nvGraphicFramePr>
        <p:xfrm>
          <a:off x="962163" y="918546"/>
          <a:ext cx="7746709" cy="49793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71300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Chart 2">
            <a:extLst>
              <a:ext uri="{FF2B5EF4-FFF2-40B4-BE49-F238E27FC236}">
                <a16:creationId xmlns:a16="http://schemas.microsoft.com/office/drawing/2014/main" id="{D498CB15-2E4B-1280-E02E-54BA253045C5}"/>
              </a:ext>
            </a:extLst>
          </p:cNvPr>
          <p:cNvGraphicFramePr>
            <a:graphicFrameLocks/>
          </p:cNvGraphicFramePr>
          <p:nvPr>
            <p:extLst>
              <p:ext uri="{D42A27DB-BD31-4B8C-83A1-F6EECF244321}">
                <p14:modId xmlns:p14="http://schemas.microsoft.com/office/powerpoint/2010/main" val="3109313976"/>
              </p:ext>
            </p:extLst>
          </p:nvPr>
        </p:nvGraphicFramePr>
        <p:xfrm>
          <a:off x="962163" y="918545"/>
          <a:ext cx="7894454" cy="50773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0952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498CB15-2E4B-1280-E02E-54BA253045C5}"/>
              </a:ext>
            </a:extLst>
          </p:cNvPr>
          <p:cNvGraphicFramePr>
            <a:graphicFrameLocks/>
          </p:cNvGraphicFramePr>
          <p:nvPr>
            <p:extLst>
              <p:ext uri="{D42A27DB-BD31-4B8C-83A1-F6EECF244321}">
                <p14:modId xmlns:p14="http://schemas.microsoft.com/office/powerpoint/2010/main" val="1020714260"/>
              </p:ext>
            </p:extLst>
          </p:nvPr>
        </p:nvGraphicFramePr>
        <p:xfrm>
          <a:off x="6370455" y="0"/>
          <a:ext cx="6039527" cy="685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33F77712-F5CB-BC8B-ED3D-ACEB4A29E592}"/>
              </a:ext>
            </a:extLst>
          </p:cNvPr>
          <p:cNvGraphicFramePr>
            <a:graphicFrameLocks/>
          </p:cNvGraphicFramePr>
          <p:nvPr>
            <p:extLst>
              <p:ext uri="{D42A27DB-BD31-4B8C-83A1-F6EECF244321}">
                <p14:modId xmlns:p14="http://schemas.microsoft.com/office/powerpoint/2010/main" val="1664373029"/>
              </p:ext>
            </p:extLst>
          </p:nvPr>
        </p:nvGraphicFramePr>
        <p:xfrm>
          <a:off x="452710" y="0"/>
          <a:ext cx="6039527" cy="685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151820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E10043-0068-F117-9B3B-63AE39937599}"/>
              </a:ext>
            </a:extLst>
          </p:cNvPr>
          <p:cNvSpPr txBox="1"/>
          <p:nvPr/>
        </p:nvSpPr>
        <p:spPr>
          <a:xfrm>
            <a:off x="760912" y="443524"/>
            <a:ext cx="10943408" cy="5509200"/>
          </a:xfrm>
          <a:prstGeom prst="rect">
            <a:avLst/>
          </a:prstGeom>
          <a:noFill/>
        </p:spPr>
        <p:txBody>
          <a:bodyPr wrap="square">
            <a:spAutoFit/>
          </a:bodyPr>
          <a:lstStyle/>
          <a:p>
            <a:r>
              <a:rPr lang="en-GB" sz="3200" dirty="0">
                <a:solidFill>
                  <a:srgbClr val="C00000"/>
                </a:solidFill>
              </a:rPr>
              <a:t>5 Main Income Streams for the Diocese of Winchester:</a:t>
            </a:r>
          </a:p>
          <a:p>
            <a:endParaRPr lang="en-GB" sz="3200" dirty="0"/>
          </a:p>
          <a:p>
            <a:pPr marL="228600" indent="-228600">
              <a:buAutoNum type="arabicPeriod"/>
            </a:pPr>
            <a:r>
              <a:rPr lang="en-GB" sz="3200" dirty="0"/>
              <a:t> Common Mission Fund</a:t>
            </a:r>
          </a:p>
          <a:p>
            <a:pPr marL="228600" indent="-228600">
              <a:buAutoNum type="arabicPeriod"/>
            </a:pPr>
            <a:endParaRPr lang="en-GB" sz="3200" dirty="0"/>
          </a:p>
          <a:p>
            <a:pPr marL="228600" indent="-228600">
              <a:buAutoNum type="arabicPeriod"/>
            </a:pPr>
            <a:r>
              <a:rPr lang="en-GB" sz="3200" dirty="0"/>
              <a:t> Parochial Fees</a:t>
            </a:r>
          </a:p>
          <a:p>
            <a:pPr marL="228600" indent="-228600">
              <a:buAutoNum type="arabicPeriod"/>
            </a:pPr>
            <a:endParaRPr lang="en-GB" sz="3200" dirty="0"/>
          </a:p>
          <a:p>
            <a:pPr marL="228600" indent="-228600">
              <a:buAutoNum type="arabicPeriod"/>
            </a:pPr>
            <a:r>
              <a:rPr lang="en-GB" sz="3200" dirty="0"/>
              <a:t> Rental Income</a:t>
            </a:r>
          </a:p>
          <a:p>
            <a:pPr marL="228600" indent="-228600">
              <a:buAutoNum type="arabicPeriod"/>
            </a:pPr>
            <a:endParaRPr lang="en-GB" sz="3200" dirty="0"/>
          </a:p>
          <a:p>
            <a:pPr marL="228600" indent="-228600">
              <a:buAutoNum type="arabicPeriod"/>
            </a:pPr>
            <a:r>
              <a:rPr lang="en-GB" sz="3200" dirty="0"/>
              <a:t> Investment &amp; Asset Income</a:t>
            </a:r>
          </a:p>
          <a:p>
            <a:pPr marL="228600" indent="-228600">
              <a:buAutoNum type="arabicPeriod"/>
            </a:pPr>
            <a:endParaRPr lang="en-GB" sz="3200" dirty="0"/>
          </a:p>
          <a:p>
            <a:pPr marL="228600" indent="-228600">
              <a:buAutoNum type="arabicPeriod"/>
            </a:pPr>
            <a:r>
              <a:rPr lang="en-GB" sz="3200" dirty="0"/>
              <a:t> Grants from external funders</a:t>
            </a:r>
          </a:p>
        </p:txBody>
      </p:sp>
    </p:spTree>
    <p:extLst>
      <p:ext uri="{BB962C8B-B14F-4D97-AF65-F5344CB8AC3E}">
        <p14:creationId xmlns:p14="http://schemas.microsoft.com/office/powerpoint/2010/main" val="364623232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ight Triangle 16">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DC0B8FA-97AE-7DE8-6A81-4E4C8CE2228E}"/>
              </a:ext>
            </a:extLst>
          </p:cNvPr>
          <p:cNvPicPr>
            <a:picLocks noChangeAspect="1"/>
          </p:cNvPicPr>
          <p:nvPr/>
        </p:nvPicPr>
        <p:blipFill>
          <a:blip r:embed="rId3"/>
          <a:stretch>
            <a:fillRect/>
          </a:stretch>
        </p:blipFill>
        <p:spPr>
          <a:xfrm>
            <a:off x="2956004" y="3484105"/>
            <a:ext cx="3624303" cy="539857"/>
          </a:xfrm>
          <a:prstGeom prst="rect">
            <a:avLst/>
          </a:prstGeom>
        </p:spPr>
      </p:pic>
      <p:graphicFrame>
        <p:nvGraphicFramePr>
          <p:cNvPr id="8" name="Table 7">
            <a:extLst>
              <a:ext uri="{FF2B5EF4-FFF2-40B4-BE49-F238E27FC236}">
                <a16:creationId xmlns:a16="http://schemas.microsoft.com/office/drawing/2014/main" id="{548EC7AB-5299-1A7C-A25C-239BB028358D}"/>
              </a:ext>
            </a:extLst>
          </p:cNvPr>
          <p:cNvGraphicFramePr>
            <a:graphicFrameLocks noGrp="1"/>
          </p:cNvGraphicFramePr>
          <p:nvPr>
            <p:extLst>
              <p:ext uri="{D42A27DB-BD31-4B8C-83A1-F6EECF244321}">
                <p14:modId xmlns:p14="http://schemas.microsoft.com/office/powerpoint/2010/main" val="3794587375"/>
              </p:ext>
            </p:extLst>
          </p:nvPr>
        </p:nvGraphicFramePr>
        <p:xfrm>
          <a:off x="837346" y="1292477"/>
          <a:ext cx="10515600" cy="2451355"/>
        </p:xfrm>
        <a:graphic>
          <a:graphicData uri="http://schemas.openxmlformats.org/drawingml/2006/table">
            <a:tbl>
              <a:tblPr firstRow="1" firstCol="1" bandRow="1">
                <a:tableStyleId>{5C22544A-7EE6-4342-B048-85BDC9FD1C3A}</a:tableStyleId>
              </a:tblPr>
              <a:tblGrid>
                <a:gridCol w="2656248">
                  <a:extLst>
                    <a:ext uri="{9D8B030D-6E8A-4147-A177-3AD203B41FA5}">
                      <a16:colId xmlns:a16="http://schemas.microsoft.com/office/drawing/2014/main" val="1712252117"/>
                    </a:ext>
                  </a:extLst>
                </a:gridCol>
                <a:gridCol w="1549992">
                  <a:extLst>
                    <a:ext uri="{9D8B030D-6E8A-4147-A177-3AD203B41FA5}">
                      <a16:colId xmlns:a16="http://schemas.microsoft.com/office/drawing/2014/main" val="4015014548"/>
                    </a:ext>
                  </a:extLst>
                </a:gridCol>
                <a:gridCol w="2103120">
                  <a:extLst>
                    <a:ext uri="{9D8B030D-6E8A-4147-A177-3AD203B41FA5}">
                      <a16:colId xmlns:a16="http://schemas.microsoft.com/office/drawing/2014/main" val="634654044"/>
                    </a:ext>
                  </a:extLst>
                </a:gridCol>
                <a:gridCol w="2103120">
                  <a:extLst>
                    <a:ext uri="{9D8B030D-6E8A-4147-A177-3AD203B41FA5}">
                      <a16:colId xmlns:a16="http://schemas.microsoft.com/office/drawing/2014/main" val="3469642888"/>
                    </a:ext>
                  </a:extLst>
                </a:gridCol>
                <a:gridCol w="2103120">
                  <a:extLst>
                    <a:ext uri="{9D8B030D-6E8A-4147-A177-3AD203B41FA5}">
                      <a16:colId xmlns:a16="http://schemas.microsoft.com/office/drawing/2014/main" val="414881078"/>
                    </a:ext>
                  </a:extLst>
                </a:gridCol>
              </a:tblGrid>
              <a:tr h="0">
                <a:tc>
                  <a:txBody>
                    <a:bodyPr/>
                    <a:lstStyle/>
                    <a:p>
                      <a:pPr>
                        <a:lnSpc>
                          <a:spcPct val="107000"/>
                        </a:lnSpc>
                        <a:spcAft>
                          <a:spcPts val="800"/>
                        </a:spcAft>
                      </a:pPr>
                      <a:r>
                        <a:rPr lang="en-GB" sz="3600">
                          <a:effectLst/>
                        </a:rPr>
                        <a:t> </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3600" dirty="0">
                          <a:effectLst/>
                        </a:rPr>
                        <a:t>2027</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3600">
                          <a:effectLst/>
                        </a:rPr>
                        <a:t>2028</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3600">
                          <a:effectLst/>
                        </a:rPr>
                        <a:t>2029</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3600">
                          <a:effectLst/>
                        </a:rPr>
                        <a:t>2030</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8490927"/>
                  </a:ext>
                </a:extLst>
              </a:tr>
              <a:tr h="0">
                <a:tc>
                  <a:txBody>
                    <a:bodyPr/>
                    <a:lstStyle/>
                    <a:p>
                      <a:pPr>
                        <a:lnSpc>
                          <a:spcPct val="107000"/>
                        </a:lnSpc>
                        <a:spcAft>
                          <a:spcPts val="800"/>
                        </a:spcAft>
                      </a:pPr>
                      <a:r>
                        <a:rPr lang="en-GB" sz="2800" dirty="0">
                          <a:effectLst/>
                        </a:rPr>
                        <a:t>Income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3200" dirty="0">
                          <a:effectLst/>
                        </a:rPr>
                        <a:t>12,506</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3200">
                          <a:effectLst/>
                        </a:rPr>
                        <a:t>12,770</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3200">
                          <a:effectLst/>
                        </a:rPr>
                        <a:t>13,040</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3200">
                          <a:effectLst/>
                        </a:rPr>
                        <a:t>13,316</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30779294"/>
                  </a:ext>
                </a:extLst>
              </a:tr>
              <a:tr h="0">
                <a:tc>
                  <a:txBody>
                    <a:bodyPr/>
                    <a:lstStyle/>
                    <a:p>
                      <a:pPr>
                        <a:lnSpc>
                          <a:spcPct val="107000"/>
                        </a:lnSpc>
                        <a:spcAft>
                          <a:spcPts val="800"/>
                        </a:spcAft>
                      </a:pPr>
                      <a:r>
                        <a:rPr lang="en-GB" sz="2800" dirty="0">
                          <a:effectLst/>
                        </a:rPr>
                        <a:t>Expenditure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3200" dirty="0">
                          <a:effectLst/>
                        </a:rPr>
                        <a:t>   12,886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3200" dirty="0">
                          <a:effectLst/>
                        </a:rPr>
                        <a:t>        13,326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3200" dirty="0">
                          <a:effectLst/>
                        </a:rPr>
                        <a:t>         13,782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3200" dirty="0">
                          <a:effectLst/>
                        </a:rPr>
                        <a:t>         14,254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01027413"/>
                  </a:ext>
                </a:extLst>
              </a:tr>
              <a:tr h="0">
                <a:tc>
                  <a:txBody>
                    <a:bodyPr/>
                    <a:lstStyle/>
                    <a:p>
                      <a:pPr>
                        <a:lnSpc>
                          <a:spcPct val="107000"/>
                        </a:lnSpc>
                        <a:spcAft>
                          <a:spcPts val="800"/>
                        </a:spcAft>
                      </a:pPr>
                      <a:r>
                        <a:rPr lang="en-GB" sz="2800" dirty="0">
                          <a:effectLst/>
                        </a:rPr>
                        <a:t>Operating Surplus/(Deficit)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3600">
                          <a:effectLst/>
                        </a:rPr>
                        <a:t>(380)</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3600">
                          <a:effectLst/>
                        </a:rPr>
                        <a:t>(556)</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3600" dirty="0">
                          <a:effectLst/>
                        </a:rPr>
                        <a:t>(742)</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3600" dirty="0">
                          <a:effectLst/>
                        </a:rPr>
                        <a:t>(938)</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85065241"/>
                  </a:ext>
                </a:extLst>
              </a:tr>
            </a:tbl>
          </a:graphicData>
        </a:graphic>
      </p:graphicFrame>
    </p:spTree>
    <p:extLst>
      <p:ext uri="{BB962C8B-B14F-4D97-AF65-F5344CB8AC3E}">
        <p14:creationId xmlns:p14="http://schemas.microsoft.com/office/powerpoint/2010/main" val="187772515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4701F6-4440-4B6A-BED5-D72FF607DDC0}"/>
              </a:ext>
            </a:extLst>
          </p:cNvPr>
          <p:cNvSpPr txBox="1"/>
          <p:nvPr/>
        </p:nvSpPr>
        <p:spPr>
          <a:xfrm>
            <a:off x="2540000" y="2657863"/>
            <a:ext cx="6666630" cy="923330"/>
          </a:xfrm>
          <a:prstGeom prst="rect">
            <a:avLst/>
          </a:prstGeom>
          <a:noFill/>
        </p:spPr>
        <p:txBody>
          <a:bodyPr wrap="square">
            <a:spAutoFit/>
          </a:bodyPr>
          <a:lstStyle/>
          <a:p>
            <a:pPr algn="ctr"/>
            <a:r>
              <a:rPr lang="en-GB" sz="5400">
                <a:effectLst/>
                <a:latin typeface="Calibri" panose="020F0502020204030204" pitchFamily="34" charset="0"/>
                <a:ea typeface="Times New Roman" panose="02020603050405020304" pitchFamily="18" charset="0"/>
                <a:cs typeface="Arial" panose="020B0604020202020204" pitchFamily="34" charset="0"/>
              </a:rPr>
              <a:t>Cheerio infected sows</a:t>
            </a:r>
            <a:endParaRPr lang="en-GB" sz="5400"/>
          </a:p>
        </p:txBody>
      </p:sp>
      <p:sp>
        <p:nvSpPr>
          <p:cNvPr id="4" name="TextBox 3">
            <a:extLst>
              <a:ext uri="{FF2B5EF4-FFF2-40B4-BE49-F238E27FC236}">
                <a16:creationId xmlns:a16="http://schemas.microsoft.com/office/drawing/2014/main" id="{4F7D4658-1478-491D-B48A-45A7C9624FA6}"/>
              </a:ext>
            </a:extLst>
          </p:cNvPr>
          <p:cNvSpPr txBox="1"/>
          <p:nvPr/>
        </p:nvSpPr>
        <p:spPr>
          <a:xfrm>
            <a:off x="1501558" y="492864"/>
            <a:ext cx="6976997" cy="769441"/>
          </a:xfrm>
          <a:prstGeom prst="rect">
            <a:avLst/>
          </a:prstGeom>
          <a:noFill/>
        </p:spPr>
        <p:txBody>
          <a:bodyPr wrap="square" rtlCol="0">
            <a:spAutoFit/>
          </a:bodyPr>
          <a:lstStyle/>
          <a:p>
            <a:r>
              <a:rPr lang="en-GB" sz="4400">
                <a:solidFill>
                  <a:srgbClr val="C00000"/>
                </a:solidFill>
              </a:rPr>
              <a:t>Solve this anagram:</a:t>
            </a:r>
          </a:p>
        </p:txBody>
      </p:sp>
      <p:sp>
        <p:nvSpPr>
          <p:cNvPr id="5" name="TextBox 4">
            <a:extLst>
              <a:ext uri="{FF2B5EF4-FFF2-40B4-BE49-F238E27FC236}">
                <a16:creationId xmlns:a16="http://schemas.microsoft.com/office/drawing/2014/main" id="{66C9EA6D-B336-420D-B379-F95CA614114D}"/>
              </a:ext>
            </a:extLst>
          </p:cNvPr>
          <p:cNvSpPr txBox="1"/>
          <p:nvPr/>
        </p:nvSpPr>
        <p:spPr>
          <a:xfrm>
            <a:off x="2540000" y="3581193"/>
            <a:ext cx="6666630" cy="923330"/>
          </a:xfrm>
          <a:prstGeom prst="rect">
            <a:avLst/>
          </a:prstGeom>
          <a:noFill/>
        </p:spPr>
        <p:txBody>
          <a:bodyPr wrap="square">
            <a:spAutoFit/>
          </a:bodyPr>
          <a:lstStyle/>
          <a:p>
            <a:pPr algn="ctr"/>
            <a:r>
              <a:rPr lang="en-GB" sz="5400" i="1">
                <a:solidFill>
                  <a:schemeClr val="accent1">
                    <a:lumMod val="75000"/>
                  </a:schemeClr>
                </a:solidFill>
                <a:effectLst/>
                <a:latin typeface="Calibri" panose="020F0502020204030204" pitchFamily="34" charset="0"/>
                <a:ea typeface="Times New Roman" panose="02020603050405020304" pitchFamily="18" charset="0"/>
                <a:cs typeface="Arial" panose="020B0604020202020204" pitchFamily="34" charset="0"/>
              </a:rPr>
              <a:t>Diocese of Winchester</a:t>
            </a:r>
            <a:endParaRPr lang="en-GB" sz="5400" i="1">
              <a:solidFill>
                <a:schemeClr val="accent1">
                  <a:lumMod val="75000"/>
                </a:schemeClr>
              </a:solidFill>
            </a:endParaRPr>
          </a:p>
        </p:txBody>
      </p:sp>
    </p:spTree>
    <p:extLst>
      <p:ext uri="{BB962C8B-B14F-4D97-AF65-F5344CB8AC3E}">
        <p14:creationId xmlns:p14="http://schemas.microsoft.com/office/powerpoint/2010/main" val="16171176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A black question mark in a circle&#10;&#10;Description automatically generated">
            <a:extLst>
              <a:ext uri="{FF2B5EF4-FFF2-40B4-BE49-F238E27FC236}">
                <a16:creationId xmlns:a16="http://schemas.microsoft.com/office/drawing/2014/main" id="{4107FC9B-386B-E6C1-259F-AED9B54D9C82}"/>
              </a:ext>
            </a:extLst>
          </p:cNvPr>
          <p:cNvPicPr>
            <a:picLocks noChangeAspect="1"/>
          </p:cNvPicPr>
          <p:nvPr/>
        </p:nvPicPr>
        <p:blipFill>
          <a:blip r:embed="rId3"/>
          <a:stretch>
            <a:fillRect/>
          </a:stretch>
        </p:blipFill>
        <p:spPr>
          <a:xfrm>
            <a:off x="2748908" y="1112293"/>
            <a:ext cx="4633414" cy="4633414"/>
          </a:xfrm>
          <a:prstGeom prst="rect">
            <a:avLst/>
          </a:prstGeom>
        </p:spPr>
      </p:pic>
      <p:grpSp>
        <p:nvGrpSpPr>
          <p:cNvPr id="9" name="Group 8">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0"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245104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FB6856E-B27A-4A58-8A96-B34B3E04CB51}"/>
              </a:ext>
            </a:extLst>
          </p:cNvPr>
          <p:cNvSpPr>
            <a:spLocks noGrp="1"/>
          </p:cNvSpPr>
          <p:nvPr>
            <p:ph type="title"/>
          </p:nvPr>
        </p:nvSpPr>
        <p:spPr>
          <a:xfrm>
            <a:off x="717423" y="1967266"/>
            <a:ext cx="3159252"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Understanding </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our Diocese</a:t>
            </a:r>
            <a:br>
              <a:rPr lang="en-US" sz="3600" kern="1200" dirty="0">
                <a:solidFill>
                  <a:srgbClr val="FFFFFF"/>
                </a:solidFill>
                <a:latin typeface="+mj-lt"/>
                <a:ea typeface="+mj-ea"/>
                <a:cs typeface="+mj-cs"/>
              </a:rPr>
            </a:br>
            <a:endParaRPr lang="en-US" sz="3600" kern="1200" dirty="0">
              <a:solidFill>
                <a:srgbClr val="FFFFFF"/>
              </a:solidFill>
              <a:latin typeface="+mj-lt"/>
              <a:ea typeface="+mj-ea"/>
              <a:cs typeface="+mj-cs"/>
            </a:endParaRPr>
          </a:p>
        </p:txBody>
      </p:sp>
      <p:pic>
        <p:nvPicPr>
          <p:cNvPr id="9" name="Picture 8">
            <a:extLst>
              <a:ext uri="{FF2B5EF4-FFF2-40B4-BE49-F238E27FC236}">
                <a16:creationId xmlns:a16="http://schemas.microsoft.com/office/drawing/2014/main" id="{7710A964-16E4-4808-895E-E7C266CFFE82}"/>
              </a:ext>
            </a:extLst>
          </p:cNvPr>
          <p:cNvPicPr>
            <a:picLocks noChangeAspect="1"/>
          </p:cNvPicPr>
          <p:nvPr/>
        </p:nvPicPr>
        <p:blipFill>
          <a:blip r:embed="rId3"/>
          <a:stretch>
            <a:fillRect/>
          </a:stretch>
        </p:blipFill>
        <p:spPr>
          <a:xfrm>
            <a:off x="4579069" y="251927"/>
            <a:ext cx="7392107" cy="6542015"/>
          </a:xfrm>
          <a:prstGeom prst="rect">
            <a:avLst/>
          </a:prstGeom>
        </p:spPr>
      </p:pic>
      <p:sp>
        <p:nvSpPr>
          <p:cNvPr id="2" name="TextBox 1">
            <a:extLst>
              <a:ext uri="{FF2B5EF4-FFF2-40B4-BE49-F238E27FC236}">
                <a16:creationId xmlns:a16="http://schemas.microsoft.com/office/drawing/2014/main" id="{138EC10C-04A3-92E8-8AF7-A7314AFF6795}"/>
              </a:ext>
            </a:extLst>
          </p:cNvPr>
          <p:cNvSpPr txBox="1"/>
          <p:nvPr/>
        </p:nvSpPr>
        <p:spPr>
          <a:xfrm>
            <a:off x="7086795" y="1674674"/>
            <a:ext cx="3302126" cy="1754326"/>
          </a:xfrm>
          <a:prstGeom prst="rect">
            <a:avLst/>
          </a:prstGeom>
          <a:noFill/>
        </p:spPr>
        <p:txBody>
          <a:bodyPr wrap="square" rtlCol="0">
            <a:spAutoFit/>
          </a:bodyPr>
          <a:lstStyle/>
          <a:p>
            <a:pPr algn="ctr"/>
            <a:r>
              <a:rPr lang="en-GB" sz="5400" dirty="0">
                <a:solidFill>
                  <a:srgbClr val="C00000"/>
                </a:solidFill>
              </a:rPr>
              <a:t>Population</a:t>
            </a:r>
          </a:p>
          <a:p>
            <a:pPr algn="ctr"/>
            <a:r>
              <a:rPr lang="en-GB" sz="5400" dirty="0">
                <a:solidFill>
                  <a:srgbClr val="C00000"/>
                </a:solidFill>
              </a:rPr>
              <a:t>1.25m</a:t>
            </a:r>
          </a:p>
        </p:txBody>
      </p:sp>
    </p:spTree>
    <p:extLst>
      <p:ext uri="{BB962C8B-B14F-4D97-AF65-F5344CB8AC3E}">
        <p14:creationId xmlns:p14="http://schemas.microsoft.com/office/powerpoint/2010/main" val="35370130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43355" y="425887"/>
            <a:ext cx="5112329" cy="4940117"/>
            <a:chOff x="2051050" y="908050"/>
            <a:chExt cx="5329238" cy="5230813"/>
          </a:xfrm>
        </p:grpSpPr>
        <p:pic>
          <p:nvPicPr>
            <p:cNvPr id="23554"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051050" y="908050"/>
              <a:ext cx="5329238"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extBox 1"/>
            <p:cNvSpPr txBox="1"/>
            <p:nvPr/>
          </p:nvSpPr>
          <p:spPr>
            <a:xfrm>
              <a:off x="5580112" y="3789040"/>
              <a:ext cx="1800176" cy="372626"/>
            </a:xfrm>
            <a:prstGeom prst="rect">
              <a:avLst/>
            </a:prstGeom>
            <a:solidFill>
              <a:schemeClr val="bg1"/>
            </a:solidFill>
          </p:spPr>
          <p:txBody>
            <a:bodyPr wrap="square" rtlCol="0">
              <a:spAutoFit/>
            </a:bodyPr>
            <a:lstStyle/>
            <a:p>
              <a:endParaRPr lang="en-GB"/>
            </a:p>
          </p:txBody>
        </p:sp>
      </p:grpSp>
      <p:sp>
        <p:nvSpPr>
          <p:cNvPr id="4" name="TextBox 3">
            <a:extLst>
              <a:ext uri="{FF2B5EF4-FFF2-40B4-BE49-F238E27FC236}">
                <a16:creationId xmlns:a16="http://schemas.microsoft.com/office/drawing/2014/main" id="{79E311AE-6F82-44DC-AA75-11F4B93AC969}"/>
              </a:ext>
            </a:extLst>
          </p:cNvPr>
          <p:cNvSpPr txBox="1"/>
          <p:nvPr/>
        </p:nvSpPr>
        <p:spPr>
          <a:xfrm>
            <a:off x="6650122" y="3322729"/>
            <a:ext cx="1884218" cy="2136856"/>
          </a:xfrm>
          <a:prstGeom prst="rect">
            <a:avLst/>
          </a:prstGeom>
          <a:solidFill>
            <a:schemeClr val="bg1"/>
          </a:solidFill>
        </p:spPr>
        <p:txBody>
          <a:bodyPr wrap="square" rtlCol="0">
            <a:spAutoFit/>
          </a:bodyPr>
          <a:lstStyle/>
          <a:p>
            <a:endParaRPr lang="en-GB"/>
          </a:p>
        </p:txBody>
      </p:sp>
      <p:grpSp>
        <p:nvGrpSpPr>
          <p:cNvPr id="10" name="Group 9">
            <a:extLst>
              <a:ext uri="{FF2B5EF4-FFF2-40B4-BE49-F238E27FC236}">
                <a16:creationId xmlns:a16="http://schemas.microsoft.com/office/drawing/2014/main" id="{CADE96FB-0CC7-95B3-B7B7-2290DAB0A5AD}"/>
              </a:ext>
            </a:extLst>
          </p:cNvPr>
          <p:cNvGrpSpPr/>
          <p:nvPr/>
        </p:nvGrpSpPr>
        <p:grpSpPr>
          <a:xfrm>
            <a:off x="733709" y="346075"/>
            <a:ext cx="3342241" cy="3242368"/>
            <a:chOff x="733709" y="346075"/>
            <a:chExt cx="3342241" cy="3242368"/>
          </a:xfrm>
        </p:grpSpPr>
        <p:pic>
          <p:nvPicPr>
            <p:cNvPr id="7" name="Picture 6">
              <a:extLst>
                <a:ext uri="{FF2B5EF4-FFF2-40B4-BE49-F238E27FC236}">
                  <a16:creationId xmlns:a16="http://schemas.microsoft.com/office/drawing/2014/main" id="{C9950707-9903-F514-5BD7-13BC8A3F2194}"/>
                </a:ext>
              </a:extLst>
            </p:cNvPr>
            <p:cNvPicPr>
              <a:picLocks noChangeAspect="1"/>
            </p:cNvPicPr>
            <p:nvPr/>
          </p:nvPicPr>
          <p:blipFill rotWithShape="1">
            <a:blip r:embed="rId4"/>
            <a:srcRect l="42665" t="33482" b="34655"/>
            <a:stretch/>
          </p:blipFill>
          <p:spPr>
            <a:xfrm>
              <a:off x="733709" y="346075"/>
              <a:ext cx="3342241" cy="1857373"/>
            </a:xfrm>
            <a:prstGeom prst="rect">
              <a:avLst/>
            </a:prstGeom>
          </p:spPr>
        </p:pic>
        <p:sp>
          <p:nvSpPr>
            <p:cNvPr id="8" name="TextBox 7">
              <a:extLst>
                <a:ext uri="{FF2B5EF4-FFF2-40B4-BE49-F238E27FC236}">
                  <a16:creationId xmlns:a16="http://schemas.microsoft.com/office/drawing/2014/main" id="{EB669E4C-9472-CC7E-DE33-D7ADF35249CC}"/>
                </a:ext>
              </a:extLst>
            </p:cNvPr>
            <p:cNvSpPr txBox="1"/>
            <p:nvPr/>
          </p:nvSpPr>
          <p:spPr>
            <a:xfrm>
              <a:off x="733709" y="2203448"/>
              <a:ext cx="3342241" cy="1384995"/>
            </a:xfrm>
            <a:prstGeom prst="rect">
              <a:avLst/>
            </a:prstGeom>
            <a:noFill/>
          </p:spPr>
          <p:txBody>
            <a:bodyPr wrap="square" rtlCol="0">
              <a:spAutoFit/>
            </a:bodyPr>
            <a:lstStyle/>
            <a:p>
              <a:pPr algn="ctr"/>
              <a:r>
                <a:rPr lang="en-GB" sz="2800" dirty="0"/>
                <a:t>Average Weekly Attendance </a:t>
              </a:r>
            </a:p>
            <a:p>
              <a:pPr algn="ctr"/>
              <a:r>
                <a:rPr lang="en-GB" sz="2800" dirty="0"/>
                <a:t>16,344</a:t>
              </a:r>
            </a:p>
          </p:txBody>
        </p:sp>
      </p:grpSp>
      <p:grpSp>
        <p:nvGrpSpPr>
          <p:cNvPr id="13" name="Group 12">
            <a:extLst>
              <a:ext uri="{FF2B5EF4-FFF2-40B4-BE49-F238E27FC236}">
                <a16:creationId xmlns:a16="http://schemas.microsoft.com/office/drawing/2014/main" id="{6F85B639-20C3-39F8-6919-A630B41F3524}"/>
              </a:ext>
            </a:extLst>
          </p:cNvPr>
          <p:cNvGrpSpPr/>
          <p:nvPr/>
        </p:nvGrpSpPr>
        <p:grpSpPr>
          <a:xfrm>
            <a:off x="484429" y="3700445"/>
            <a:ext cx="3342241" cy="2359846"/>
            <a:chOff x="484429" y="3700445"/>
            <a:chExt cx="3342241" cy="2359846"/>
          </a:xfrm>
        </p:grpSpPr>
        <p:pic>
          <p:nvPicPr>
            <p:cNvPr id="11" name="Picture 10">
              <a:extLst>
                <a:ext uri="{FF2B5EF4-FFF2-40B4-BE49-F238E27FC236}">
                  <a16:creationId xmlns:a16="http://schemas.microsoft.com/office/drawing/2014/main" id="{85189FDD-C8A5-F305-8C60-BED082CB44F8}"/>
                </a:ext>
              </a:extLst>
            </p:cNvPr>
            <p:cNvPicPr>
              <a:picLocks noChangeAspect="1"/>
            </p:cNvPicPr>
            <p:nvPr/>
          </p:nvPicPr>
          <p:blipFill rotWithShape="1">
            <a:blip r:embed="rId5"/>
            <a:srcRect l="17796" t="17608" r="17972" b="16397"/>
            <a:stretch/>
          </p:blipFill>
          <p:spPr>
            <a:xfrm>
              <a:off x="1191491" y="3700445"/>
              <a:ext cx="1697760" cy="1744391"/>
            </a:xfrm>
            <a:prstGeom prst="rect">
              <a:avLst/>
            </a:prstGeom>
          </p:spPr>
        </p:pic>
        <p:sp>
          <p:nvSpPr>
            <p:cNvPr id="12" name="TextBox 11">
              <a:extLst>
                <a:ext uri="{FF2B5EF4-FFF2-40B4-BE49-F238E27FC236}">
                  <a16:creationId xmlns:a16="http://schemas.microsoft.com/office/drawing/2014/main" id="{F9CCFA6D-AF6A-1F40-F29C-1E27410793A1}"/>
                </a:ext>
              </a:extLst>
            </p:cNvPr>
            <p:cNvSpPr txBox="1"/>
            <p:nvPr/>
          </p:nvSpPr>
          <p:spPr>
            <a:xfrm>
              <a:off x="484429" y="5106184"/>
              <a:ext cx="3342241" cy="954107"/>
            </a:xfrm>
            <a:prstGeom prst="rect">
              <a:avLst/>
            </a:prstGeom>
            <a:noFill/>
          </p:spPr>
          <p:txBody>
            <a:bodyPr wrap="square" rtlCol="0">
              <a:spAutoFit/>
            </a:bodyPr>
            <a:lstStyle/>
            <a:p>
              <a:pPr algn="ctr"/>
              <a:r>
                <a:rPr lang="en-GB" sz="2800" dirty="0"/>
                <a:t>Church Buildings</a:t>
              </a:r>
            </a:p>
            <a:p>
              <a:pPr algn="ctr"/>
              <a:r>
                <a:rPr lang="en-GB" sz="2800" dirty="0"/>
                <a:t>367</a:t>
              </a:r>
            </a:p>
          </p:txBody>
        </p:sp>
      </p:grpSp>
      <p:grpSp>
        <p:nvGrpSpPr>
          <p:cNvPr id="19" name="Group 18">
            <a:extLst>
              <a:ext uri="{FF2B5EF4-FFF2-40B4-BE49-F238E27FC236}">
                <a16:creationId xmlns:a16="http://schemas.microsoft.com/office/drawing/2014/main" id="{8F0E2DA6-1466-6CDB-E2B8-AB15BB31A418}"/>
              </a:ext>
            </a:extLst>
          </p:cNvPr>
          <p:cNvGrpSpPr/>
          <p:nvPr/>
        </p:nvGrpSpPr>
        <p:grpSpPr>
          <a:xfrm>
            <a:off x="8489595" y="2936962"/>
            <a:ext cx="2924078" cy="2240348"/>
            <a:chOff x="8723243" y="1191444"/>
            <a:chExt cx="3342241" cy="3065810"/>
          </a:xfrm>
        </p:grpSpPr>
        <p:pic>
          <p:nvPicPr>
            <p:cNvPr id="14" name="Picture 13">
              <a:extLst>
                <a:ext uri="{FF2B5EF4-FFF2-40B4-BE49-F238E27FC236}">
                  <a16:creationId xmlns:a16="http://schemas.microsoft.com/office/drawing/2014/main" id="{5334458F-9831-7593-5014-9B1EFC8C7615}"/>
                </a:ext>
              </a:extLst>
            </p:cNvPr>
            <p:cNvPicPr>
              <a:picLocks noChangeAspect="1"/>
            </p:cNvPicPr>
            <p:nvPr/>
          </p:nvPicPr>
          <p:blipFill rotWithShape="1">
            <a:blip r:embed="rId6"/>
            <a:srcRect b="25664"/>
            <a:stretch/>
          </p:blipFill>
          <p:spPr>
            <a:xfrm>
              <a:off x="9377856" y="1191444"/>
              <a:ext cx="2033016" cy="2050520"/>
            </a:xfrm>
            <a:prstGeom prst="rect">
              <a:avLst/>
            </a:prstGeom>
          </p:spPr>
        </p:pic>
        <p:sp>
          <p:nvSpPr>
            <p:cNvPr id="15" name="TextBox 14">
              <a:extLst>
                <a:ext uri="{FF2B5EF4-FFF2-40B4-BE49-F238E27FC236}">
                  <a16:creationId xmlns:a16="http://schemas.microsoft.com/office/drawing/2014/main" id="{FC56153B-AD27-B00A-8B9E-4B136282B096}"/>
                </a:ext>
              </a:extLst>
            </p:cNvPr>
            <p:cNvSpPr txBox="1"/>
            <p:nvPr/>
          </p:nvSpPr>
          <p:spPr>
            <a:xfrm>
              <a:off x="8723243" y="3303147"/>
              <a:ext cx="3342241" cy="954107"/>
            </a:xfrm>
            <a:prstGeom prst="rect">
              <a:avLst/>
            </a:prstGeom>
            <a:noFill/>
          </p:spPr>
          <p:txBody>
            <a:bodyPr wrap="square" rtlCol="0">
              <a:spAutoFit/>
            </a:bodyPr>
            <a:lstStyle/>
            <a:p>
              <a:pPr algn="ctr"/>
              <a:r>
                <a:rPr lang="en-GB" sz="2800" dirty="0"/>
                <a:t>Authorised Ministers:</a:t>
              </a:r>
            </a:p>
            <a:p>
              <a:pPr algn="ctr"/>
              <a:r>
                <a:rPr lang="en-GB" sz="2800" dirty="0"/>
                <a:t>867</a:t>
              </a:r>
            </a:p>
          </p:txBody>
        </p:sp>
      </p:grpSp>
      <p:grpSp>
        <p:nvGrpSpPr>
          <p:cNvPr id="18" name="Group 17">
            <a:extLst>
              <a:ext uri="{FF2B5EF4-FFF2-40B4-BE49-F238E27FC236}">
                <a16:creationId xmlns:a16="http://schemas.microsoft.com/office/drawing/2014/main" id="{7120164E-0C28-3E89-DDD9-C9BDBAE89850}"/>
              </a:ext>
            </a:extLst>
          </p:cNvPr>
          <p:cNvGrpSpPr/>
          <p:nvPr/>
        </p:nvGrpSpPr>
        <p:grpSpPr>
          <a:xfrm>
            <a:off x="5567547" y="4057136"/>
            <a:ext cx="3342241" cy="2584029"/>
            <a:chOff x="6670350" y="3882284"/>
            <a:chExt cx="3342241" cy="2584029"/>
          </a:xfrm>
        </p:grpSpPr>
        <p:pic>
          <p:nvPicPr>
            <p:cNvPr id="16" name="Picture 15">
              <a:extLst>
                <a:ext uri="{FF2B5EF4-FFF2-40B4-BE49-F238E27FC236}">
                  <a16:creationId xmlns:a16="http://schemas.microsoft.com/office/drawing/2014/main" id="{F70D5262-0A26-725F-9813-08F8BB19EDAE}"/>
                </a:ext>
              </a:extLst>
            </p:cNvPr>
            <p:cNvPicPr>
              <a:picLocks noChangeAspect="1"/>
            </p:cNvPicPr>
            <p:nvPr/>
          </p:nvPicPr>
          <p:blipFill rotWithShape="1">
            <a:blip r:embed="rId7"/>
            <a:srcRect l="11346" t="18121" r="16659" b="16134"/>
            <a:stretch/>
          </p:blipFill>
          <p:spPr>
            <a:xfrm>
              <a:off x="7220827" y="3882284"/>
              <a:ext cx="1862635" cy="1700954"/>
            </a:xfrm>
            <a:prstGeom prst="rect">
              <a:avLst/>
            </a:prstGeom>
          </p:spPr>
        </p:pic>
        <p:sp>
          <p:nvSpPr>
            <p:cNvPr id="17" name="TextBox 16">
              <a:extLst>
                <a:ext uri="{FF2B5EF4-FFF2-40B4-BE49-F238E27FC236}">
                  <a16:creationId xmlns:a16="http://schemas.microsoft.com/office/drawing/2014/main" id="{D09014B2-D3D2-AA04-B069-60723D24791A}"/>
                </a:ext>
              </a:extLst>
            </p:cNvPr>
            <p:cNvSpPr txBox="1"/>
            <p:nvPr/>
          </p:nvSpPr>
          <p:spPr>
            <a:xfrm>
              <a:off x="6670350" y="5512206"/>
              <a:ext cx="3342241" cy="954107"/>
            </a:xfrm>
            <a:prstGeom prst="rect">
              <a:avLst/>
            </a:prstGeom>
            <a:noFill/>
          </p:spPr>
          <p:txBody>
            <a:bodyPr wrap="square" rtlCol="0">
              <a:spAutoFit/>
            </a:bodyPr>
            <a:lstStyle/>
            <a:p>
              <a:pPr algn="ctr"/>
              <a:r>
                <a:rPr lang="en-GB" sz="2800" dirty="0"/>
                <a:t>Church Schools</a:t>
              </a:r>
            </a:p>
            <a:p>
              <a:pPr algn="ctr"/>
              <a:r>
                <a:rPr lang="en-GB" sz="2800" dirty="0"/>
                <a:t>100</a:t>
              </a:r>
            </a:p>
          </p:txBody>
        </p:sp>
      </p:grpSp>
      <p:grpSp>
        <p:nvGrpSpPr>
          <p:cNvPr id="20" name="Group 19">
            <a:extLst>
              <a:ext uri="{FF2B5EF4-FFF2-40B4-BE49-F238E27FC236}">
                <a16:creationId xmlns:a16="http://schemas.microsoft.com/office/drawing/2014/main" id="{453AE189-B301-6C0A-8604-F3E066461A23}"/>
              </a:ext>
            </a:extLst>
          </p:cNvPr>
          <p:cNvGrpSpPr/>
          <p:nvPr/>
        </p:nvGrpSpPr>
        <p:grpSpPr>
          <a:xfrm>
            <a:off x="9539743" y="133327"/>
            <a:ext cx="2602437" cy="2685258"/>
            <a:chOff x="8777325" y="77472"/>
            <a:chExt cx="2602437" cy="2685258"/>
          </a:xfrm>
        </p:grpSpPr>
        <p:pic>
          <p:nvPicPr>
            <p:cNvPr id="5" name="Picture 4">
              <a:extLst>
                <a:ext uri="{FF2B5EF4-FFF2-40B4-BE49-F238E27FC236}">
                  <a16:creationId xmlns:a16="http://schemas.microsoft.com/office/drawing/2014/main" id="{70ADF51D-54E5-251E-EEE9-A573F5E28772}"/>
                </a:ext>
              </a:extLst>
            </p:cNvPr>
            <p:cNvPicPr>
              <a:picLocks noChangeAspect="1"/>
            </p:cNvPicPr>
            <p:nvPr/>
          </p:nvPicPr>
          <p:blipFill>
            <a:blip r:embed="rId8">
              <a:biLevel thresh="75000"/>
            </a:blip>
            <a:stretch>
              <a:fillRect/>
            </a:stretch>
          </p:blipFill>
          <p:spPr>
            <a:xfrm>
              <a:off x="8777325" y="77472"/>
              <a:ext cx="2528850" cy="2018115"/>
            </a:xfrm>
            <a:prstGeom prst="rect">
              <a:avLst/>
            </a:prstGeom>
          </p:spPr>
        </p:pic>
        <p:sp>
          <p:nvSpPr>
            <p:cNvPr id="9" name="TextBox 8">
              <a:extLst>
                <a:ext uri="{FF2B5EF4-FFF2-40B4-BE49-F238E27FC236}">
                  <a16:creationId xmlns:a16="http://schemas.microsoft.com/office/drawing/2014/main" id="{4F1C81E0-F345-B3D8-D7A2-2255973D972F}"/>
                </a:ext>
              </a:extLst>
            </p:cNvPr>
            <p:cNvSpPr txBox="1"/>
            <p:nvPr/>
          </p:nvSpPr>
          <p:spPr>
            <a:xfrm>
              <a:off x="8777325" y="1931733"/>
              <a:ext cx="2602437" cy="830997"/>
            </a:xfrm>
            <a:prstGeom prst="rect">
              <a:avLst/>
            </a:prstGeom>
            <a:noFill/>
          </p:spPr>
          <p:txBody>
            <a:bodyPr wrap="square" rtlCol="0">
              <a:spAutoFit/>
            </a:bodyPr>
            <a:lstStyle/>
            <a:p>
              <a:pPr algn="ctr"/>
              <a:r>
                <a:rPr lang="en-GB" sz="2400" dirty="0"/>
                <a:t>Parishes</a:t>
              </a:r>
            </a:p>
            <a:p>
              <a:pPr algn="ctr"/>
              <a:r>
                <a:rPr lang="en-GB" sz="2400" dirty="0"/>
                <a:t>250</a:t>
              </a:r>
            </a:p>
          </p:txBody>
        </p:sp>
      </p:grpSp>
    </p:spTree>
    <p:extLst>
      <p:ext uri="{BB962C8B-B14F-4D97-AF65-F5344CB8AC3E}">
        <p14:creationId xmlns:p14="http://schemas.microsoft.com/office/powerpoint/2010/main" val="338401757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987BA7E-E94D-6004-91FC-14A321E34BA5}"/>
              </a:ext>
            </a:extLst>
          </p:cNvPr>
          <p:cNvGrpSpPr/>
          <p:nvPr/>
        </p:nvGrpSpPr>
        <p:grpSpPr>
          <a:xfrm>
            <a:off x="1532670" y="457199"/>
            <a:ext cx="8128062" cy="6203812"/>
            <a:chOff x="1532670" y="457199"/>
            <a:chExt cx="8128062" cy="6203812"/>
          </a:xfrm>
        </p:grpSpPr>
        <p:grpSp>
          <p:nvGrpSpPr>
            <p:cNvPr id="8" name="Group 7">
              <a:extLst>
                <a:ext uri="{FF2B5EF4-FFF2-40B4-BE49-F238E27FC236}">
                  <a16:creationId xmlns:a16="http://schemas.microsoft.com/office/drawing/2014/main" id="{369512FC-6416-929C-CBFD-645AA1E941D6}"/>
                </a:ext>
              </a:extLst>
            </p:cNvPr>
            <p:cNvGrpSpPr/>
            <p:nvPr/>
          </p:nvGrpSpPr>
          <p:grpSpPr>
            <a:xfrm>
              <a:off x="1532670" y="519289"/>
              <a:ext cx="8128062" cy="6141722"/>
              <a:chOff x="1532670" y="519289"/>
              <a:chExt cx="8128062" cy="6141722"/>
            </a:xfrm>
          </p:grpSpPr>
          <p:pic>
            <p:nvPicPr>
              <p:cNvPr id="18" name="Picture 17"/>
              <p:cNvPicPr>
                <a:picLocks noChangeAspect="1"/>
              </p:cNvPicPr>
              <p:nvPr/>
            </p:nvPicPr>
            <p:blipFill>
              <a:blip r:embed="rId3"/>
              <a:stretch>
                <a:fillRect/>
              </a:stretch>
            </p:blipFill>
            <p:spPr>
              <a:xfrm>
                <a:off x="1532670" y="519289"/>
                <a:ext cx="8128062" cy="6141722"/>
              </a:xfrm>
              <a:prstGeom prst="rect">
                <a:avLst/>
              </a:prstGeom>
            </p:spPr>
          </p:pic>
          <p:sp>
            <p:nvSpPr>
              <p:cNvPr id="5" name="TextBox 4">
                <a:extLst>
                  <a:ext uri="{FF2B5EF4-FFF2-40B4-BE49-F238E27FC236}">
                    <a16:creationId xmlns:a16="http://schemas.microsoft.com/office/drawing/2014/main" id="{AC72F193-73AB-C160-CFA9-1EFA73094490}"/>
                  </a:ext>
                </a:extLst>
              </p:cNvPr>
              <p:cNvSpPr txBox="1"/>
              <p:nvPr/>
            </p:nvSpPr>
            <p:spPr>
              <a:xfrm>
                <a:off x="6824133" y="519289"/>
                <a:ext cx="2658534" cy="2782711"/>
              </a:xfrm>
              <a:prstGeom prst="rect">
                <a:avLst/>
              </a:prstGeom>
              <a:solidFill>
                <a:schemeClr val="bg1"/>
              </a:solidFill>
            </p:spPr>
            <p:txBody>
              <a:bodyPr wrap="square" rtlCol="0">
                <a:spAutoFit/>
              </a:bodyPr>
              <a:lstStyle/>
              <a:p>
                <a:endParaRPr lang="en-GB" dirty="0"/>
              </a:p>
            </p:txBody>
          </p:sp>
        </p:grpSp>
        <p:pic>
          <p:nvPicPr>
            <p:cNvPr id="4" name="Picture 3">
              <a:extLst>
                <a:ext uri="{FF2B5EF4-FFF2-40B4-BE49-F238E27FC236}">
                  <a16:creationId xmlns:a16="http://schemas.microsoft.com/office/drawing/2014/main" id="{0A7E826D-DF7F-A768-23E8-4147E9F87EBE}"/>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5">
                      <a14:imgEffect>
                        <a14:colorTemperature colorTemp="6479"/>
                      </a14:imgEffect>
                    </a14:imgLayer>
                  </a14:imgProps>
                </a:ext>
              </a:extLst>
            </a:blip>
            <a:srcRect l="19028" t="23972" r="67083" b="14917"/>
            <a:stretch/>
          </p:blipFill>
          <p:spPr>
            <a:xfrm>
              <a:off x="7281332" y="457199"/>
              <a:ext cx="2201335" cy="2971801"/>
            </a:xfrm>
            <a:prstGeom prst="rect">
              <a:avLst/>
            </a:prstGeom>
          </p:spPr>
        </p:pic>
        <p:sp>
          <p:nvSpPr>
            <p:cNvPr id="6" name="TextBox 5">
              <a:extLst>
                <a:ext uri="{FF2B5EF4-FFF2-40B4-BE49-F238E27FC236}">
                  <a16:creationId xmlns:a16="http://schemas.microsoft.com/office/drawing/2014/main" id="{06B7866A-8D75-CC75-3A53-B1A544AEF64F}"/>
                </a:ext>
              </a:extLst>
            </p:cNvPr>
            <p:cNvSpPr txBox="1"/>
            <p:nvPr/>
          </p:nvSpPr>
          <p:spPr>
            <a:xfrm>
              <a:off x="7255730" y="457199"/>
              <a:ext cx="491068" cy="523220"/>
            </a:xfrm>
            <a:prstGeom prst="rect">
              <a:avLst/>
            </a:prstGeom>
            <a:solidFill>
              <a:schemeClr val="bg1"/>
            </a:solidFill>
            <a:ln w="15875">
              <a:solidFill>
                <a:schemeClr val="tx1"/>
              </a:solidFill>
            </a:ln>
          </p:spPr>
          <p:txBody>
            <a:bodyPr wrap="square" rtlCol="0">
              <a:spAutoFit/>
            </a:bodyPr>
            <a:lstStyle/>
            <a:p>
              <a:r>
                <a:rPr lang="en-GB" sz="2800" dirty="0"/>
                <a:t>C</a:t>
              </a:r>
            </a:p>
          </p:txBody>
        </p:sp>
      </p:grpSp>
      <p:pic>
        <p:nvPicPr>
          <p:cNvPr id="3" name="Picture 2">
            <a:extLst>
              <a:ext uri="{FF2B5EF4-FFF2-40B4-BE49-F238E27FC236}">
                <a16:creationId xmlns:a16="http://schemas.microsoft.com/office/drawing/2014/main" id="{76F2CA99-4BB6-42E6-8F1D-D6EFA026AE5B}"/>
              </a:ext>
            </a:extLst>
          </p:cNvPr>
          <p:cNvPicPr>
            <a:picLocks noChangeAspect="1"/>
          </p:cNvPicPr>
          <p:nvPr/>
        </p:nvPicPr>
        <p:blipFill>
          <a:blip r:embed="rId6"/>
          <a:stretch>
            <a:fillRect/>
          </a:stretch>
        </p:blipFill>
        <p:spPr>
          <a:xfrm>
            <a:off x="7989778" y="1753988"/>
            <a:ext cx="784442" cy="784442"/>
          </a:xfrm>
          <a:prstGeom prst="rect">
            <a:avLst/>
          </a:prstGeom>
          <a:noFill/>
        </p:spPr>
      </p:pic>
    </p:spTree>
    <p:extLst>
      <p:ext uri="{BB962C8B-B14F-4D97-AF65-F5344CB8AC3E}">
        <p14:creationId xmlns:p14="http://schemas.microsoft.com/office/powerpoint/2010/main" val="21605885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952500" y="156124"/>
            <a:ext cx="10883900" cy="6105236"/>
          </a:xfrm>
        </p:spPr>
        <p:txBody>
          <a:bodyPr>
            <a:normAutofit fontScale="92500" lnSpcReduction="10000"/>
          </a:bodyPr>
          <a:lstStyle/>
          <a:p>
            <a:pPr marL="0" indent="0">
              <a:buNone/>
            </a:pPr>
            <a:r>
              <a:rPr lang="en-US" dirty="0">
                <a:solidFill>
                  <a:srgbClr val="C00000"/>
                </a:solidFill>
              </a:rPr>
              <a:t>Which Deanery has…</a:t>
            </a:r>
          </a:p>
          <a:p>
            <a:r>
              <a:rPr lang="en-US" dirty="0"/>
              <a:t>The smallest population?</a:t>
            </a:r>
          </a:p>
          <a:p>
            <a:pPr marL="0" indent="0" algn="r">
              <a:buNone/>
            </a:pPr>
            <a:r>
              <a:rPr lang="en-US" i="1" dirty="0">
                <a:solidFill>
                  <a:srgbClr val="7030A0"/>
                </a:solidFill>
              </a:rPr>
              <a:t>Alresford 14,503</a:t>
            </a:r>
          </a:p>
          <a:p>
            <a:r>
              <a:rPr lang="en-US" dirty="0"/>
              <a:t>The largest population?</a:t>
            </a:r>
          </a:p>
          <a:p>
            <a:pPr marL="457200" lvl="1" indent="0" algn="r">
              <a:buNone/>
            </a:pPr>
            <a:r>
              <a:rPr lang="en-US" sz="3000" i="1" dirty="0">
                <a:solidFill>
                  <a:srgbClr val="7030A0"/>
                </a:solidFill>
              </a:rPr>
              <a:t>Southampton 235,542</a:t>
            </a:r>
            <a:endParaRPr lang="en-US" sz="3000" dirty="0">
              <a:solidFill>
                <a:srgbClr val="7030A0"/>
              </a:solidFill>
            </a:endParaRPr>
          </a:p>
          <a:p>
            <a:r>
              <a:rPr lang="en-US" dirty="0"/>
              <a:t>The highest ratio of stipendiary clergy to population?</a:t>
            </a:r>
          </a:p>
          <a:p>
            <a:pPr marL="0" indent="0" algn="r">
              <a:buNone/>
            </a:pPr>
            <a:r>
              <a:rPr lang="en-US" i="1" dirty="0">
                <a:solidFill>
                  <a:srgbClr val="7030A0"/>
                </a:solidFill>
              </a:rPr>
              <a:t>Alresford 1:3,626</a:t>
            </a:r>
            <a:r>
              <a:rPr lang="en-US" dirty="0">
                <a:solidFill>
                  <a:srgbClr val="7030A0"/>
                </a:solidFill>
              </a:rPr>
              <a:t> </a:t>
            </a:r>
          </a:p>
          <a:p>
            <a:r>
              <a:rPr lang="en-US" dirty="0"/>
              <a:t>The lowest ratio of stipendiary clergy to population?</a:t>
            </a:r>
          </a:p>
          <a:p>
            <a:pPr marL="0" indent="0" algn="r">
              <a:buNone/>
            </a:pPr>
            <a:r>
              <a:rPr lang="en-US" i="1" dirty="0">
                <a:solidFill>
                  <a:srgbClr val="7030A0"/>
                </a:solidFill>
              </a:rPr>
              <a:t>Southampton 1:16,356</a:t>
            </a:r>
            <a:endParaRPr lang="en-US" dirty="0">
              <a:solidFill>
                <a:srgbClr val="7030A0"/>
              </a:solidFill>
            </a:endParaRPr>
          </a:p>
          <a:p>
            <a:r>
              <a:rPr lang="en-US" dirty="0"/>
              <a:t>The greatest % of its population attending church?</a:t>
            </a:r>
          </a:p>
          <a:p>
            <a:pPr marL="0" indent="0" algn="r">
              <a:buNone/>
            </a:pPr>
            <a:r>
              <a:rPr lang="en-US" i="1" dirty="0">
                <a:solidFill>
                  <a:srgbClr val="7030A0"/>
                </a:solidFill>
              </a:rPr>
              <a:t>Alresford 2.9%</a:t>
            </a:r>
            <a:endParaRPr lang="en-US" dirty="0"/>
          </a:p>
          <a:p>
            <a:r>
              <a:rPr lang="en-US" dirty="0"/>
              <a:t>The lowest % of its population attending church?</a:t>
            </a:r>
            <a:r>
              <a:rPr lang="en-US" i="1" dirty="0">
                <a:solidFill>
                  <a:srgbClr val="7030A0"/>
                </a:solidFill>
              </a:rPr>
              <a:t> </a:t>
            </a:r>
          </a:p>
          <a:p>
            <a:pPr marL="0" indent="0" algn="r">
              <a:buNone/>
            </a:pPr>
            <a:r>
              <a:rPr lang="en-US" i="1" dirty="0">
                <a:solidFill>
                  <a:srgbClr val="7030A0"/>
                </a:solidFill>
              </a:rPr>
              <a:t>Southampton 0.7%</a:t>
            </a:r>
            <a:endParaRPr lang="en-US" dirty="0"/>
          </a:p>
          <a:p>
            <a:pPr marL="0" indent="0">
              <a:buNone/>
            </a:pPr>
            <a:endParaRPr lang="en-GB" dirty="0"/>
          </a:p>
          <a:p>
            <a:pPr marL="514350" indent="-514350">
              <a:buFont typeface="+mj-lt"/>
              <a:buAutoNum type="arabicPeriod"/>
            </a:pPr>
            <a:endParaRPr lang="en-GB" dirty="0"/>
          </a:p>
        </p:txBody>
      </p:sp>
    </p:spTree>
    <p:extLst>
      <p:ext uri="{BB962C8B-B14F-4D97-AF65-F5344CB8AC3E}">
        <p14:creationId xmlns:p14="http://schemas.microsoft.com/office/powerpoint/2010/main" val="32617218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863600" y="731405"/>
            <a:ext cx="10845800" cy="5761038"/>
          </a:xfrm>
        </p:spPr>
        <p:txBody>
          <a:bodyPr/>
          <a:lstStyle/>
          <a:p>
            <a:pPr marL="0" indent="0">
              <a:buNone/>
            </a:pPr>
            <a:r>
              <a:rPr lang="en-US" dirty="0">
                <a:solidFill>
                  <a:srgbClr val="C00000"/>
                </a:solidFill>
              </a:rPr>
              <a:t>Which Deanery has…</a:t>
            </a:r>
          </a:p>
          <a:p>
            <a:r>
              <a:rPr lang="en-US" dirty="0"/>
              <a:t>The most affluent population? </a:t>
            </a:r>
          </a:p>
          <a:p>
            <a:pPr marL="0" indent="0" algn="r">
              <a:buNone/>
            </a:pPr>
            <a:r>
              <a:rPr lang="en-US" i="1" dirty="0">
                <a:solidFill>
                  <a:srgbClr val="7030A0"/>
                </a:solidFill>
              </a:rPr>
              <a:t>Alresford</a:t>
            </a:r>
            <a:endParaRPr lang="en-US" dirty="0"/>
          </a:p>
          <a:p>
            <a:r>
              <a:rPr lang="en-US" dirty="0"/>
              <a:t>The least affluent population? </a:t>
            </a:r>
          </a:p>
          <a:p>
            <a:pPr marL="0" indent="0" algn="r">
              <a:buNone/>
            </a:pPr>
            <a:r>
              <a:rPr lang="en-US" i="1" dirty="0">
                <a:solidFill>
                  <a:srgbClr val="7030A0"/>
                </a:solidFill>
              </a:rPr>
              <a:t>Southampton</a:t>
            </a:r>
            <a:endParaRPr lang="en-US" dirty="0"/>
          </a:p>
          <a:p>
            <a:r>
              <a:rPr lang="en-US" dirty="0"/>
              <a:t>The highest average weekly giving levels?</a:t>
            </a:r>
          </a:p>
          <a:p>
            <a:pPr marL="0" indent="0" algn="r">
              <a:buNone/>
            </a:pPr>
            <a:r>
              <a:rPr lang="en-US" i="1" dirty="0">
                <a:solidFill>
                  <a:srgbClr val="7030A0"/>
                </a:solidFill>
              </a:rPr>
              <a:t>Southampton </a:t>
            </a:r>
            <a:r>
              <a:rPr lang="en-GB" i="1" dirty="0">
                <a:solidFill>
                  <a:srgbClr val="7030A0"/>
                </a:solidFill>
              </a:rPr>
              <a:t>£26.14</a:t>
            </a:r>
            <a:endParaRPr lang="en-US" i="1" dirty="0">
              <a:solidFill>
                <a:srgbClr val="7030A0"/>
              </a:solidFill>
            </a:endParaRPr>
          </a:p>
          <a:p>
            <a:r>
              <a:rPr lang="en-US" dirty="0"/>
              <a:t>The lowest average weekly giving levels?</a:t>
            </a:r>
          </a:p>
          <a:p>
            <a:pPr marL="0" indent="0" algn="r">
              <a:buNone/>
            </a:pPr>
            <a:r>
              <a:rPr lang="en-GB" i="1" dirty="0">
                <a:solidFill>
                  <a:srgbClr val="7030A0"/>
                </a:solidFill>
              </a:rPr>
              <a:t>Whitchurch £12.57</a:t>
            </a:r>
            <a:endParaRPr lang="en-US" i="1" dirty="0">
              <a:solidFill>
                <a:srgbClr val="7030A0"/>
              </a:solidFill>
            </a:endParaRPr>
          </a:p>
          <a:p>
            <a:pPr marL="514350" indent="-514350">
              <a:buFont typeface="+mj-lt"/>
              <a:buAutoNum type="arabicPeriod"/>
            </a:pPr>
            <a:endParaRPr lang="en-GB" dirty="0"/>
          </a:p>
          <a:p>
            <a:pPr marL="514350" indent="-514350">
              <a:buFont typeface="+mj-lt"/>
              <a:buAutoNum type="arabicPeriod"/>
            </a:pPr>
            <a:endParaRPr lang="en-GB" dirty="0"/>
          </a:p>
        </p:txBody>
      </p:sp>
    </p:spTree>
    <p:extLst>
      <p:ext uri="{BB962C8B-B14F-4D97-AF65-F5344CB8AC3E}">
        <p14:creationId xmlns:p14="http://schemas.microsoft.com/office/powerpoint/2010/main" val="35593850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95D40DD-C5C5-4B7D-915D-1E6A7185FDE6}"/>
              </a:ext>
            </a:extLst>
          </p:cNvPr>
          <p:cNvGraphicFramePr>
            <a:graphicFrameLocks noGrp="1"/>
          </p:cNvGraphicFramePr>
          <p:nvPr>
            <p:extLst>
              <p:ext uri="{D42A27DB-BD31-4B8C-83A1-F6EECF244321}">
                <p14:modId xmlns:p14="http://schemas.microsoft.com/office/powerpoint/2010/main" val="3090030288"/>
              </p:ext>
            </p:extLst>
          </p:nvPr>
        </p:nvGraphicFramePr>
        <p:xfrm>
          <a:off x="1632918" y="799457"/>
          <a:ext cx="10275466" cy="4711586"/>
        </p:xfrm>
        <a:graphic>
          <a:graphicData uri="http://schemas.openxmlformats.org/drawingml/2006/table">
            <a:tbl>
              <a:tblPr firstRow="1" firstCol="1" bandRow="1">
                <a:tableStyleId>{3B4B98B0-60AC-42C2-AFA5-B58CD77FA1E5}</a:tableStyleId>
              </a:tblPr>
              <a:tblGrid>
                <a:gridCol w="2146372">
                  <a:extLst>
                    <a:ext uri="{9D8B030D-6E8A-4147-A177-3AD203B41FA5}">
                      <a16:colId xmlns:a16="http://schemas.microsoft.com/office/drawing/2014/main" val="3257324494"/>
                    </a:ext>
                  </a:extLst>
                </a:gridCol>
                <a:gridCol w="594120">
                  <a:extLst>
                    <a:ext uri="{9D8B030D-6E8A-4147-A177-3AD203B41FA5}">
                      <a16:colId xmlns:a16="http://schemas.microsoft.com/office/drawing/2014/main" val="2156470867"/>
                    </a:ext>
                  </a:extLst>
                </a:gridCol>
                <a:gridCol w="1502774">
                  <a:extLst>
                    <a:ext uri="{9D8B030D-6E8A-4147-A177-3AD203B41FA5}">
                      <a16:colId xmlns:a16="http://schemas.microsoft.com/office/drawing/2014/main" val="3491585234"/>
                    </a:ext>
                  </a:extLst>
                </a:gridCol>
                <a:gridCol w="1965009">
                  <a:extLst>
                    <a:ext uri="{9D8B030D-6E8A-4147-A177-3AD203B41FA5}">
                      <a16:colId xmlns:a16="http://schemas.microsoft.com/office/drawing/2014/main" val="2946565671"/>
                    </a:ext>
                  </a:extLst>
                </a:gridCol>
                <a:gridCol w="4067191">
                  <a:extLst>
                    <a:ext uri="{9D8B030D-6E8A-4147-A177-3AD203B41FA5}">
                      <a16:colId xmlns:a16="http://schemas.microsoft.com/office/drawing/2014/main" val="927888152"/>
                    </a:ext>
                  </a:extLst>
                </a:gridCol>
              </a:tblGrid>
              <a:tr h="1502353">
                <a:tc gridSpan="5">
                  <a:txBody>
                    <a:bodyPr/>
                    <a:lstStyle/>
                    <a:p>
                      <a:pPr marL="0" lvl="0" indent="0">
                        <a:buFont typeface="+mj-lt"/>
                        <a:buNone/>
                      </a:pPr>
                      <a:r>
                        <a:rPr lang="en-GB" sz="2800" dirty="0">
                          <a:effectLst/>
                        </a:rPr>
                        <a:t>What is the (approximate) population of the </a:t>
                      </a:r>
                      <a:r>
                        <a:rPr lang="en-GB" sz="2800" i="1" dirty="0">
                          <a:effectLst/>
                        </a:rPr>
                        <a:t>largest</a:t>
                      </a:r>
                      <a:r>
                        <a:rPr lang="en-GB" sz="2800" dirty="0">
                          <a:effectLst/>
                        </a:rPr>
                        <a:t> parish in our Diocese? </a:t>
                      </a:r>
                    </a:p>
                    <a:p>
                      <a:pPr marL="457200"/>
                      <a:r>
                        <a:rPr lang="en-GB" sz="2800" dirty="0">
                          <a:effectLst/>
                        </a:rPr>
                        <a:t> </a:t>
                      </a:r>
                      <a:endParaRPr lang="en-GB" sz="2800" dirty="0">
                        <a:effectLst/>
                        <a:latin typeface="Calibri" panose="020F0502020204030204" pitchFamily="34" charset="0"/>
                        <a:ea typeface="Times New Roman" panose="02020603050405020304" pitchFamily="18" charset="0"/>
                        <a:cs typeface="Arial" panose="020B0604020202020204" pitchFamily="34" charset="0"/>
                      </a:endParaRPr>
                    </a:p>
                  </a:txBody>
                  <a:tcPr marL="158641" marR="158641"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54288397"/>
                  </a:ext>
                </a:extLst>
              </a:tr>
              <a:tr h="786946">
                <a:tc>
                  <a:txBody>
                    <a:bodyPr/>
                    <a:lstStyle/>
                    <a:p>
                      <a:pPr algn="ctr"/>
                      <a:r>
                        <a:rPr lang="en-GB" sz="2800" b="0">
                          <a:effectLst/>
                        </a:rPr>
                        <a:t>26,400</a:t>
                      </a:r>
                    </a:p>
                    <a:p>
                      <a:pPr algn="ctr"/>
                      <a:r>
                        <a:rPr lang="en-GB" sz="2800">
                          <a:effectLst/>
                        </a:rPr>
                        <a:t> </a:t>
                      </a:r>
                      <a:endParaRPr lang="en-GB" sz="2800">
                        <a:effectLst/>
                        <a:latin typeface="Calibri" panose="020F0502020204030204" pitchFamily="34" charset="0"/>
                        <a:ea typeface="Times New Roman" panose="02020603050405020304" pitchFamily="18" charset="0"/>
                        <a:cs typeface="Arial" panose="020B0604020202020204" pitchFamily="34" charset="0"/>
                      </a:endParaRPr>
                    </a:p>
                  </a:txBody>
                  <a:tcPr marL="158641" marR="158641" marT="0" marB="0"/>
                </a:tc>
                <a:tc gridSpan="2">
                  <a:txBody>
                    <a:bodyPr/>
                    <a:lstStyle/>
                    <a:p>
                      <a:pPr algn="ctr"/>
                      <a:r>
                        <a:rPr lang="en-GB" sz="2800">
                          <a:effectLst/>
                        </a:rPr>
                        <a:t>30,900</a:t>
                      </a:r>
                      <a:endParaRPr lang="en-GB" sz="2800">
                        <a:effectLst/>
                        <a:latin typeface="Calibri" panose="020F0502020204030204" pitchFamily="34" charset="0"/>
                        <a:ea typeface="Times New Roman" panose="02020603050405020304" pitchFamily="18" charset="0"/>
                        <a:cs typeface="Arial" panose="020B0604020202020204" pitchFamily="34" charset="0"/>
                      </a:endParaRPr>
                    </a:p>
                  </a:txBody>
                  <a:tcPr marL="158641" marR="158641" marT="0" marB="0"/>
                </a:tc>
                <a:tc hMerge="1">
                  <a:txBody>
                    <a:bodyPr/>
                    <a:lstStyle/>
                    <a:p>
                      <a:endParaRPr lang="en-GB"/>
                    </a:p>
                  </a:txBody>
                  <a:tcPr/>
                </a:tc>
                <a:tc>
                  <a:txBody>
                    <a:bodyPr/>
                    <a:lstStyle/>
                    <a:p>
                      <a:r>
                        <a:rPr lang="en-GB" sz="2800">
                          <a:effectLst/>
                        </a:rPr>
                        <a:t>44,900</a:t>
                      </a:r>
                      <a:endParaRPr lang="en-GB"/>
                    </a:p>
                  </a:txBody>
                  <a:tcPr marL="158641" marR="158641" marT="0" marB="0"/>
                </a:tc>
                <a:tc>
                  <a:txBody>
                    <a:bodyPr/>
                    <a:lstStyle/>
                    <a:p>
                      <a:r>
                        <a:rPr lang="en-GB" sz="2800">
                          <a:effectLst/>
                        </a:rPr>
                        <a:t>53,700</a:t>
                      </a:r>
                      <a:endParaRPr lang="en-GB"/>
                    </a:p>
                  </a:txBody>
                  <a:tcPr marL="158641" marR="158641" marT="0" marB="0"/>
                </a:tc>
                <a:extLst>
                  <a:ext uri="{0D108BD9-81ED-4DB2-BD59-A6C34878D82A}">
                    <a16:rowId xmlns:a16="http://schemas.microsoft.com/office/drawing/2014/main" val="2257343544"/>
                  </a:ext>
                </a:extLst>
              </a:tr>
              <a:tr h="1502353">
                <a:tc gridSpan="5">
                  <a:txBody>
                    <a:bodyPr/>
                    <a:lstStyle/>
                    <a:p>
                      <a:pPr marL="0" lvl="0" indent="0">
                        <a:buFont typeface="+mj-lt"/>
                        <a:buNone/>
                      </a:pPr>
                      <a:r>
                        <a:rPr lang="en-GB" sz="2800">
                          <a:effectLst/>
                        </a:rPr>
                        <a:t>What is the (approximate) population of the </a:t>
                      </a:r>
                      <a:r>
                        <a:rPr lang="en-GB" sz="2800" i="1">
                          <a:effectLst/>
                        </a:rPr>
                        <a:t>smallest</a:t>
                      </a:r>
                      <a:r>
                        <a:rPr lang="en-GB" sz="2800">
                          <a:effectLst/>
                        </a:rPr>
                        <a:t> parish in our Diocese?</a:t>
                      </a:r>
                      <a:endParaRPr lang="en-GB" sz="2800">
                        <a:effectLst/>
                        <a:latin typeface="Calibri" panose="020F0502020204030204" pitchFamily="34" charset="0"/>
                        <a:ea typeface="Times New Roman" panose="02020603050405020304" pitchFamily="18" charset="0"/>
                        <a:cs typeface="Arial" panose="020B0604020202020204" pitchFamily="34" charset="0"/>
                      </a:endParaRPr>
                    </a:p>
                  </a:txBody>
                  <a:tcPr marL="158641" marR="158641"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34974077"/>
                  </a:ext>
                </a:extLst>
              </a:tr>
              <a:tr h="786946">
                <a:tc gridSpan="2">
                  <a:txBody>
                    <a:bodyPr/>
                    <a:lstStyle/>
                    <a:p>
                      <a:pPr algn="ctr"/>
                      <a:r>
                        <a:rPr lang="en-GB" sz="2800" b="0">
                          <a:effectLst/>
                        </a:rPr>
                        <a:t>105</a:t>
                      </a:r>
                      <a:endParaRPr lang="en-GB" sz="2800" b="0">
                        <a:effectLst/>
                        <a:latin typeface="Calibri" panose="020F0502020204030204" pitchFamily="34" charset="0"/>
                        <a:ea typeface="Times New Roman" panose="02020603050405020304" pitchFamily="18" charset="0"/>
                        <a:cs typeface="Arial" panose="020B0604020202020204" pitchFamily="34" charset="0"/>
                      </a:endParaRPr>
                    </a:p>
                  </a:txBody>
                  <a:tcPr marL="158641" marR="158641" marT="0" marB="0"/>
                </a:tc>
                <a:tc hMerge="1">
                  <a:txBody>
                    <a:bodyPr/>
                    <a:lstStyle/>
                    <a:p>
                      <a:endParaRPr lang="en-GB"/>
                    </a:p>
                  </a:txBody>
                  <a:tcPr/>
                </a:tc>
                <a:tc>
                  <a:txBody>
                    <a:bodyPr/>
                    <a:lstStyle/>
                    <a:p>
                      <a:pPr algn="ctr"/>
                      <a:r>
                        <a:rPr lang="en-GB" sz="2800">
                          <a:effectLst/>
                        </a:rPr>
                        <a:t>84</a:t>
                      </a:r>
                    </a:p>
                    <a:p>
                      <a:pPr algn="ctr"/>
                      <a:r>
                        <a:rPr lang="en-GB" sz="2800">
                          <a:effectLst/>
                        </a:rPr>
                        <a:t> </a:t>
                      </a:r>
                      <a:endParaRPr lang="en-GB" sz="2800">
                        <a:effectLst/>
                        <a:latin typeface="Calibri" panose="020F0502020204030204" pitchFamily="34" charset="0"/>
                        <a:ea typeface="Times New Roman" panose="02020603050405020304" pitchFamily="18" charset="0"/>
                        <a:cs typeface="Arial" panose="020B0604020202020204" pitchFamily="34" charset="0"/>
                      </a:endParaRPr>
                    </a:p>
                  </a:txBody>
                  <a:tcPr marL="158641" marR="158641" marT="0" marB="0"/>
                </a:tc>
                <a:tc>
                  <a:txBody>
                    <a:bodyPr/>
                    <a:lstStyle/>
                    <a:p>
                      <a:pPr algn="ctr"/>
                      <a:r>
                        <a:rPr lang="en-GB" sz="2800">
                          <a:effectLst/>
                        </a:rPr>
                        <a:t>39</a:t>
                      </a:r>
                      <a:endParaRPr lang="en-GB" sz="2800">
                        <a:effectLst/>
                        <a:latin typeface="Calibri" panose="020F0502020204030204" pitchFamily="34" charset="0"/>
                        <a:ea typeface="Times New Roman" panose="02020603050405020304" pitchFamily="18" charset="0"/>
                        <a:cs typeface="Arial" panose="020B0604020202020204" pitchFamily="34" charset="0"/>
                      </a:endParaRPr>
                    </a:p>
                  </a:txBody>
                  <a:tcPr marL="158641" marR="158641" marT="0" marB="0"/>
                </a:tc>
                <a:tc>
                  <a:txBody>
                    <a:bodyPr/>
                    <a:lstStyle/>
                    <a:p>
                      <a:pPr algn="ctr"/>
                      <a:r>
                        <a:rPr lang="en-GB" sz="2800" dirty="0">
                          <a:effectLst/>
                        </a:rPr>
                        <a:t>23</a:t>
                      </a:r>
                      <a:endParaRPr lang="en-GB" sz="2800" dirty="0">
                        <a:effectLst/>
                        <a:latin typeface="Calibri" panose="020F0502020204030204" pitchFamily="34" charset="0"/>
                        <a:ea typeface="Times New Roman" panose="02020603050405020304" pitchFamily="18" charset="0"/>
                        <a:cs typeface="Arial" panose="020B0604020202020204" pitchFamily="34" charset="0"/>
                      </a:endParaRPr>
                    </a:p>
                  </a:txBody>
                  <a:tcPr marL="158641" marR="158641" marT="0" marB="0"/>
                </a:tc>
                <a:extLst>
                  <a:ext uri="{0D108BD9-81ED-4DB2-BD59-A6C34878D82A}">
                    <a16:rowId xmlns:a16="http://schemas.microsoft.com/office/drawing/2014/main" val="2294710809"/>
                  </a:ext>
                </a:extLst>
              </a:tr>
            </a:tbl>
          </a:graphicData>
        </a:graphic>
      </p:graphicFrame>
      <p:pic>
        <p:nvPicPr>
          <p:cNvPr id="4" name="Picture 3">
            <a:extLst>
              <a:ext uri="{FF2B5EF4-FFF2-40B4-BE49-F238E27FC236}">
                <a16:creationId xmlns:a16="http://schemas.microsoft.com/office/drawing/2014/main" id="{70B2B821-656B-486C-9A21-FF7741F69281}"/>
              </a:ext>
            </a:extLst>
          </p:cNvPr>
          <p:cNvPicPr>
            <a:picLocks noChangeAspect="1"/>
          </p:cNvPicPr>
          <p:nvPr/>
        </p:nvPicPr>
        <p:blipFill>
          <a:blip r:embed="rId3"/>
          <a:stretch>
            <a:fillRect/>
          </a:stretch>
        </p:blipFill>
        <p:spPr>
          <a:xfrm>
            <a:off x="6551780" y="2713067"/>
            <a:ext cx="437743" cy="437743"/>
          </a:xfrm>
          <a:prstGeom prst="rect">
            <a:avLst/>
          </a:prstGeom>
        </p:spPr>
      </p:pic>
      <p:pic>
        <p:nvPicPr>
          <p:cNvPr id="5" name="Picture 4">
            <a:extLst>
              <a:ext uri="{FF2B5EF4-FFF2-40B4-BE49-F238E27FC236}">
                <a16:creationId xmlns:a16="http://schemas.microsoft.com/office/drawing/2014/main" id="{E18044A7-EB54-45EA-B142-B95347307DCC}"/>
              </a:ext>
            </a:extLst>
          </p:cNvPr>
          <p:cNvPicPr>
            <a:picLocks noChangeAspect="1"/>
          </p:cNvPicPr>
          <p:nvPr/>
        </p:nvPicPr>
        <p:blipFill>
          <a:blip r:embed="rId3"/>
          <a:stretch>
            <a:fillRect/>
          </a:stretch>
        </p:blipFill>
        <p:spPr>
          <a:xfrm>
            <a:off x="6770651" y="5068859"/>
            <a:ext cx="437743" cy="437743"/>
          </a:xfrm>
          <a:prstGeom prst="rect">
            <a:avLst/>
          </a:prstGeom>
        </p:spPr>
      </p:pic>
    </p:spTree>
    <p:extLst>
      <p:ext uri="{BB962C8B-B14F-4D97-AF65-F5344CB8AC3E}">
        <p14:creationId xmlns:p14="http://schemas.microsoft.com/office/powerpoint/2010/main" val="25936705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863600" y="731405"/>
            <a:ext cx="10845800" cy="5761038"/>
          </a:xfrm>
        </p:spPr>
        <p:txBody>
          <a:bodyPr>
            <a:normAutofit lnSpcReduction="10000"/>
          </a:bodyPr>
          <a:lstStyle/>
          <a:p>
            <a:pPr marL="0" indent="0">
              <a:buNone/>
            </a:pPr>
            <a:r>
              <a:rPr lang="en-US" dirty="0">
                <a:solidFill>
                  <a:srgbClr val="C00000"/>
                </a:solidFill>
              </a:rPr>
              <a:t>Over the last 20 years, by what percentage has…</a:t>
            </a:r>
          </a:p>
          <a:p>
            <a:pPr marL="0" indent="0">
              <a:buNone/>
            </a:pPr>
            <a:endParaRPr lang="en-US" sz="1200" dirty="0">
              <a:solidFill>
                <a:srgbClr val="C00000"/>
              </a:solidFill>
            </a:endParaRPr>
          </a:p>
          <a:p>
            <a:r>
              <a:rPr lang="en-US" dirty="0"/>
              <a:t>The usual Sunday Attendance across our diocese reduced?</a:t>
            </a:r>
          </a:p>
          <a:p>
            <a:pPr marL="0" indent="0" algn="r">
              <a:buNone/>
            </a:pPr>
            <a:r>
              <a:rPr lang="en-US" i="1" dirty="0">
                <a:solidFill>
                  <a:srgbClr val="7030A0"/>
                </a:solidFill>
              </a:rPr>
              <a:t>40%</a:t>
            </a:r>
            <a:endParaRPr lang="en-US" dirty="0"/>
          </a:p>
          <a:p>
            <a:r>
              <a:rPr lang="en-US" dirty="0"/>
              <a:t>The number of stipendiary clergy reduced?</a:t>
            </a:r>
          </a:p>
          <a:p>
            <a:pPr marL="0" indent="0" algn="r">
              <a:buNone/>
            </a:pPr>
            <a:r>
              <a:rPr lang="en-US" i="1" dirty="0">
                <a:solidFill>
                  <a:srgbClr val="7030A0"/>
                </a:solidFill>
              </a:rPr>
              <a:t>40%</a:t>
            </a:r>
            <a:endParaRPr lang="en-US" dirty="0"/>
          </a:p>
          <a:p>
            <a:r>
              <a:rPr lang="en-US" dirty="0"/>
              <a:t>The number of church buildings reduced?</a:t>
            </a:r>
          </a:p>
          <a:p>
            <a:pPr marL="0" indent="0" algn="r">
              <a:buNone/>
            </a:pPr>
            <a:r>
              <a:rPr lang="en-US" i="1" dirty="0">
                <a:solidFill>
                  <a:srgbClr val="7030A0"/>
                </a:solidFill>
              </a:rPr>
              <a:t>2%</a:t>
            </a:r>
            <a:endParaRPr lang="en-US" dirty="0"/>
          </a:p>
          <a:p>
            <a:r>
              <a:rPr lang="en-US" dirty="0"/>
              <a:t>The number of individual parishes (PCCs) reduced?</a:t>
            </a:r>
          </a:p>
          <a:p>
            <a:pPr marL="0" indent="0" algn="r">
              <a:buNone/>
            </a:pPr>
            <a:r>
              <a:rPr lang="en-US" i="1" dirty="0">
                <a:solidFill>
                  <a:srgbClr val="7030A0"/>
                </a:solidFill>
              </a:rPr>
              <a:t>8%</a:t>
            </a:r>
          </a:p>
          <a:p>
            <a:r>
              <a:rPr lang="en-US" dirty="0"/>
              <a:t>The average weekly giving per planned giver increased?</a:t>
            </a:r>
          </a:p>
          <a:p>
            <a:pPr marL="0" indent="0" algn="r">
              <a:buNone/>
            </a:pPr>
            <a:r>
              <a:rPr lang="en-US" dirty="0"/>
              <a:t>	</a:t>
            </a:r>
            <a:r>
              <a:rPr lang="en-US" i="1" dirty="0">
                <a:solidFill>
                  <a:srgbClr val="7030A0"/>
                </a:solidFill>
              </a:rPr>
              <a:t>215%</a:t>
            </a:r>
          </a:p>
          <a:p>
            <a:pPr marL="0" indent="0" algn="r">
              <a:buNone/>
            </a:pPr>
            <a:endParaRPr lang="en-US" dirty="0"/>
          </a:p>
          <a:p>
            <a:pPr marL="514350" indent="-514350">
              <a:buFont typeface="+mj-lt"/>
              <a:buAutoNum type="arabicPeriod"/>
            </a:pPr>
            <a:endParaRPr lang="en-GB" dirty="0"/>
          </a:p>
          <a:p>
            <a:pPr marL="514350" indent="-514350">
              <a:buFont typeface="+mj-lt"/>
              <a:buAutoNum type="arabicPeriod"/>
            </a:pPr>
            <a:endParaRPr lang="en-GB" dirty="0"/>
          </a:p>
        </p:txBody>
      </p:sp>
    </p:spTree>
    <p:extLst>
      <p:ext uri="{BB962C8B-B14F-4D97-AF65-F5344CB8AC3E}">
        <p14:creationId xmlns:p14="http://schemas.microsoft.com/office/powerpoint/2010/main" val="3858676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6EED56E-C5E2-F54E-8D52-854DBF6AD929}"/>
              </a:ext>
            </a:extLst>
          </p:cNvPr>
          <p:cNvSpPr txBox="1"/>
          <p:nvPr/>
        </p:nvSpPr>
        <p:spPr>
          <a:xfrm>
            <a:off x="1758272" y="267941"/>
            <a:ext cx="7943850" cy="7425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solidFill>
                  <a:srgbClr val="CF092D"/>
                </a:solidFill>
                <a:latin typeface="Myriad Pro" panose="020B0503030403020204" pitchFamily="34" charset="0"/>
              </a:rPr>
              <a:t>What does this chart illustrate?</a:t>
            </a:r>
          </a:p>
        </p:txBody>
      </p:sp>
      <p:graphicFrame>
        <p:nvGraphicFramePr>
          <p:cNvPr id="6" name="Chart 5">
            <a:extLst>
              <a:ext uri="{FF2B5EF4-FFF2-40B4-BE49-F238E27FC236}">
                <a16:creationId xmlns:a16="http://schemas.microsoft.com/office/drawing/2014/main" id="{7F2BD370-1705-9145-93AE-7EBF2EBFC1A1}"/>
              </a:ext>
            </a:extLst>
          </p:cNvPr>
          <p:cNvGraphicFramePr/>
          <p:nvPr/>
        </p:nvGraphicFramePr>
        <p:xfrm>
          <a:off x="827584" y="270062"/>
          <a:ext cx="8316416" cy="65879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9BB0067D-61E7-4598-B094-ED4C52B62DCB}"/>
              </a:ext>
            </a:extLst>
          </p:cNvPr>
          <p:cNvGraphicFramePr/>
          <p:nvPr/>
        </p:nvGraphicFramePr>
        <p:xfrm>
          <a:off x="1899729" y="1010443"/>
          <a:ext cx="7660936" cy="5428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63744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763.0"/>
  <p:tag name="AS_RELEASE_DATE" val="2022.02.14"/>
  <p:tag name="AS_TITLE" val="Aspose.Slides for .NET 4.0"/>
  <p:tag name="AS_VERSION" val="2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solidFill>
              <a:srgbClr val="EBA9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039752084F974F8A936374EF80F060" ma:contentTypeVersion="13" ma:contentTypeDescription="Create a new document." ma:contentTypeScope="" ma:versionID="2e2cf47e02559391dc2d15265d2c6872">
  <xsd:schema xmlns:xsd="http://www.w3.org/2001/XMLSchema" xmlns:xs="http://www.w3.org/2001/XMLSchema" xmlns:p="http://schemas.microsoft.com/office/2006/metadata/properties" xmlns:ns2="2f116d5b-396f-4e4a-83ba-9442a2ac4a70" xmlns:ns3="ac15c9f3-89de-41f0-808e-0d6a6779343a" targetNamespace="http://schemas.microsoft.com/office/2006/metadata/properties" ma:root="true" ma:fieldsID="16d00515b4dd10d843fd01c6b30648fd" ns2:_="" ns3:_="">
    <xsd:import namespace="2f116d5b-396f-4e4a-83ba-9442a2ac4a70"/>
    <xsd:import namespace="ac15c9f3-89de-41f0-808e-0d6a677934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116d5b-396f-4e4a-83ba-9442a2ac4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06aabbe-596b-4e13-ae27-cd64ca0bc19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15c9f3-89de-41f0-808e-0d6a6779343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205da48-3dc8-4b3a-8b32-e6875e306a14}" ma:internalName="TaxCatchAll" ma:showField="CatchAllData" ma:web="ac15c9f3-89de-41f0-808e-0d6a6779343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c15c9f3-89de-41f0-808e-0d6a6779343a" xsi:nil="true"/>
    <lcf76f155ced4ddcb4097134ff3c332f xmlns="2f116d5b-396f-4e4a-83ba-9442a2ac4a7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FEDF20-D853-4B55-8E3B-8B7D566E3E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116d5b-396f-4e4a-83ba-9442a2ac4a70"/>
    <ds:schemaRef ds:uri="ac15c9f3-89de-41f0-808e-0d6a677934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13E19F-0975-40B1-A335-2A44C4821F69}">
  <ds:schemaRefs>
    <ds:schemaRef ds:uri="http://schemas.microsoft.com/office/2006/metadata/properties"/>
    <ds:schemaRef ds:uri="http://schemas.microsoft.com/office/infopath/2007/PartnerControls"/>
    <ds:schemaRef ds:uri="ac15c9f3-89de-41f0-808e-0d6a6779343a"/>
    <ds:schemaRef ds:uri="2f116d5b-396f-4e4a-83ba-9442a2ac4a70"/>
  </ds:schemaRefs>
</ds:datastoreItem>
</file>

<file path=customXml/itemProps3.xml><?xml version="1.0" encoding="utf-8"?>
<ds:datastoreItem xmlns:ds="http://schemas.openxmlformats.org/officeDocument/2006/customXml" ds:itemID="{70EC3603-631A-4CE6-91DC-2FB34E6BBBF4}">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otalTime>0</TotalTime>
  <Words>2814</Words>
  <Application>Microsoft Office PowerPoint</Application>
  <PresentationFormat>Widescreen</PresentationFormat>
  <Paragraphs>286</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Myriad Pro</vt:lpstr>
      <vt:lpstr>ReithSans</vt:lpstr>
      <vt:lpstr>Symbol</vt:lpstr>
      <vt:lpstr>Office Theme</vt:lpstr>
      <vt:lpstr>Alresford Deanery</vt:lpstr>
      <vt:lpstr>Understanding  our Diocese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Churchwarden Training</dc:title>
  <dc:creator>Jayne Tarry</dc:creator>
  <cp:lastModifiedBy>David chattell</cp:lastModifiedBy>
  <cp:revision>21</cp:revision>
  <dcterms:created xsi:type="dcterms:W3CDTF">2022-09-30T15:26:46Z</dcterms:created>
  <dcterms:modified xsi:type="dcterms:W3CDTF">2024-02-03T22:24:24Z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NKTEK-CHUNK-1">
    <vt:lpwstr>010021{"F":2,"I":"BFD3-3053-C240-1D49"}</vt:lpwstr>
  </property>
  <property fmtid="{D5CDD505-2E9C-101B-9397-08002B2CF9AE}" pid="3" name="Order">
    <vt:lpwstr>399000.000000000</vt:lpwstr>
  </property>
  <property fmtid="{D5CDD505-2E9C-101B-9397-08002B2CF9AE}" pid="4" name="ContentTypeId">
    <vt:lpwstr>0x0101003C039752084F974F8A936374EF80F060</vt:lpwstr>
  </property>
</Properties>
</file>